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764" r:id="rId5"/>
  </p:sldMasterIdLst>
  <p:notesMasterIdLst>
    <p:notesMasterId r:id="rId32"/>
  </p:notesMasterIdLst>
  <p:handoutMasterIdLst>
    <p:handoutMasterId r:id="rId33"/>
  </p:handoutMasterIdLst>
  <p:sldIdLst>
    <p:sldId id="336" r:id="rId6"/>
    <p:sldId id="383" r:id="rId7"/>
    <p:sldId id="384" r:id="rId8"/>
    <p:sldId id="385" r:id="rId9"/>
    <p:sldId id="386" r:id="rId10"/>
    <p:sldId id="388" r:id="rId11"/>
    <p:sldId id="382" r:id="rId12"/>
    <p:sldId id="361" r:id="rId13"/>
    <p:sldId id="390" r:id="rId14"/>
    <p:sldId id="363" r:id="rId15"/>
    <p:sldId id="379" r:id="rId16"/>
    <p:sldId id="364" r:id="rId17"/>
    <p:sldId id="367" r:id="rId18"/>
    <p:sldId id="368" r:id="rId19"/>
    <p:sldId id="365" r:id="rId20"/>
    <p:sldId id="366" r:id="rId21"/>
    <p:sldId id="381" r:id="rId22"/>
    <p:sldId id="380" r:id="rId23"/>
    <p:sldId id="285" r:id="rId24"/>
    <p:sldId id="360" r:id="rId25"/>
    <p:sldId id="288" r:id="rId26"/>
    <p:sldId id="389" r:id="rId27"/>
    <p:sldId id="374" r:id="rId28"/>
    <p:sldId id="375" r:id="rId29"/>
    <p:sldId id="376" r:id="rId30"/>
    <p:sldId id="378" r:id="rId31"/>
  </p:sldIdLst>
  <p:sldSz cx="9144000" cy="6858000" type="screen4x3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E10040"/>
    <a:srgbClr val="1E4ABD"/>
    <a:srgbClr val="DDDDDD"/>
    <a:srgbClr val="CCCCCC"/>
    <a:srgbClr val="003366"/>
    <a:srgbClr val="002A6C"/>
    <a:srgbClr val="C2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A629E-AE67-4DDE-92DD-BA988AF5B231}" v="1" dt="2021-07-28T01:49:18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 autoAdjust="0"/>
    <p:restoredTop sz="81949" autoAdjust="0"/>
  </p:normalViewPr>
  <p:slideViewPr>
    <p:cSldViewPr>
      <p:cViewPr>
        <p:scale>
          <a:sx n="70" d="100"/>
          <a:sy n="70" d="100"/>
        </p:scale>
        <p:origin x="189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vis, Keith" userId="598b99ce-3dba-4fe3-b3fe-275042318a4f" providerId="ADAL" clId="{5AEA629E-AE67-4DDE-92DD-BA988AF5B231}"/>
    <pc:docChg chg="custSel delSld modSld">
      <pc:chgData name="Purvis, Keith" userId="598b99ce-3dba-4fe3-b3fe-275042318a4f" providerId="ADAL" clId="{5AEA629E-AE67-4DDE-92DD-BA988AF5B231}" dt="2021-07-28T01:51:25.342" v="126" actId="6549"/>
      <pc:docMkLst>
        <pc:docMk/>
      </pc:docMkLst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59"/>
        </pc:sldMkLst>
      </pc:sldChg>
      <pc:sldChg chg="modSp mod">
        <pc:chgData name="Purvis, Keith" userId="598b99ce-3dba-4fe3-b3fe-275042318a4f" providerId="ADAL" clId="{5AEA629E-AE67-4DDE-92DD-BA988AF5B231}" dt="2021-07-28T01:51:25.342" v="126" actId="6549"/>
        <pc:sldMkLst>
          <pc:docMk/>
          <pc:sldMk cId="0" sldId="361"/>
        </pc:sldMkLst>
        <pc:spChg chg="mod">
          <ac:chgData name="Purvis, Keith" userId="598b99ce-3dba-4fe3-b3fe-275042318a4f" providerId="ADAL" clId="{5AEA629E-AE67-4DDE-92DD-BA988AF5B231}" dt="2021-07-28T01:50:42.074" v="101" actId="20577"/>
          <ac:spMkLst>
            <pc:docMk/>
            <pc:sldMk cId="0" sldId="361"/>
            <ac:spMk id="9218" creationId="{F6DA55CE-327C-45A2-9B9A-CAD120B69716}"/>
          </ac:spMkLst>
        </pc:spChg>
        <pc:spChg chg="mod">
          <ac:chgData name="Purvis, Keith" userId="598b99ce-3dba-4fe3-b3fe-275042318a4f" providerId="ADAL" clId="{5AEA629E-AE67-4DDE-92DD-BA988AF5B231}" dt="2021-07-28T01:51:25.342" v="126" actId="6549"/>
          <ac:spMkLst>
            <pc:docMk/>
            <pc:sldMk cId="0" sldId="361"/>
            <ac:spMk id="9219" creationId="{E6881688-AED4-4A3B-9DE9-CE27DA8503F5}"/>
          </ac:spMkLst>
        </pc:spChg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69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0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1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2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0" sldId="373"/>
        </pc:sldMkLst>
      </pc:sldChg>
      <pc:sldChg chg="modSp">
        <pc:chgData name="Purvis, Keith" userId="598b99ce-3dba-4fe3-b3fe-275042318a4f" providerId="ADAL" clId="{5AEA629E-AE67-4DDE-92DD-BA988AF5B231}" dt="2021-07-28T01:49:18.526" v="1" actId="14100"/>
        <pc:sldMkLst>
          <pc:docMk/>
          <pc:sldMk cId="0" sldId="377"/>
        </pc:sldMkLst>
        <pc:picChg chg="mod">
          <ac:chgData name="Purvis, Keith" userId="598b99ce-3dba-4fe3-b3fe-275042318a4f" providerId="ADAL" clId="{5AEA629E-AE67-4DDE-92DD-BA988AF5B231}" dt="2021-07-28T01:49:18.526" v="1" actId="14100"/>
          <ac:picMkLst>
            <pc:docMk/>
            <pc:sldMk cId="0" sldId="377"/>
            <ac:picMk id="47109" creationId="{E08ABEFF-63D3-43A9-A4B7-086994638CA1}"/>
          </ac:picMkLst>
        </pc:picChg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756029058" sldId="379"/>
        </pc:sldMkLst>
      </pc:sldChg>
      <pc:sldChg chg="del">
        <pc:chgData name="Purvis, Keith" userId="598b99ce-3dba-4fe3-b3fe-275042318a4f" providerId="ADAL" clId="{5AEA629E-AE67-4DDE-92DD-BA988AF5B231}" dt="2021-07-27T22:47:35.788" v="0" actId="2696"/>
        <pc:sldMkLst>
          <pc:docMk/>
          <pc:sldMk cId="89080287" sldId="3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E4BF6C6B-CA90-404C-9924-F0EDD6CFAD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991FB9C-A085-41A0-A85D-000C6E7D47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0175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60D9EC4A-8F58-4A50-ABC0-60A42CCD4A2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203FB1F5-AC77-43B2-9BE5-E33733ADA37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0175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D7A076B0-6395-4A69-8BB2-0D09586967E5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E984BFA2-B070-4042-A749-C96EB246B1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BE488861-09AB-435F-908E-7B6C7BAB8E1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40175" y="0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2811E70-192F-4933-A6DA-06A372D784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82625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E6100F96-FBB8-4C37-B827-AEEA1A85946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395788"/>
            <a:ext cx="5153025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9030" name="Rectangle 6">
            <a:extLst>
              <a:ext uri="{FF2B5EF4-FFF2-40B4-BE49-F238E27FC236}">
                <a16:creationId xmlns:a16="http://schemas.microsoft.com/office/drawing/2014/main" id="{21EAB5BE-3EFD-45A0-A5B9-C39A05FB2A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31" name="Rectangle 7">
            <a:extLst>
              <a:ext uri="{FF2B5EF4-FFF2-40B4-BE49-F238E27FC236}">
                <a16:creationId xmlns:a16="http://schemas.microsoft.com/office/drawing/2014/main" id="{C5138FCC-D0C3-4A75-B0D3-AF5C67A1B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0175" y="8791575"/>
            <a:ext cx="3032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7" tIns="45469" rIns="90937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880131C0-A221-4DD5-8C67-599FC92297AA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2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At DHS we define a CAPI operation as a </a:t>
            </a:r>
          </a:p>
        </p:txBody>
      </p:sp>
    </p:spTree>
    <p:extLst>
      <p:ext uri="{BB962C8B-B14F-4D97-AF65-F5344CB8AC3E}">
        <p14:creationId xmlns:p14="http://schemas.microsoft.com/office/powerpoint/2010/main" val="366880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913256A8-70FC-4F96-9C9E-A6D25529B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29430BB-6463-4EED-A9B9-637A0BBCED45}" type="slidenum">
              <a:rPr lang="en-US" altLang="en-US" sz="1400" smtClean="0">
                <a:solidFill>
                  <a:srgbClr val="000000"/>
                </a:solidFill>
              </a:rPr>
              <a:pPr/>
              <a:t>13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D6A491B-0919-4AD1-B18C-1EA95FA18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0BBB8496-77F3-497B-A170-AAE117E11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2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0131C0-A221-4DD5-8C67-599FC92297A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50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2F73B63-A6BB-4EF2-A67C-1050506869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25FAB7E-8CC5-483D-BCD5-A80F76B0C831}" type="slidenum">
              <a:rPr lang="en-US" altLang="en-US" sz="1400" smtClean="0">
                <a:solidFill>
                  <a:srgbClr val="000000"/>
                </a:solidFill>
              </a:rPr>
              <a:pPr/>
              <a:t>15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51BF235-F073-42AE-9B50-CAE759EB5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BF996AE-895A-42E8-8640-EB08173F1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In this file all fieldwork personnel participating in the survey are registered with related information (code, name, team, role, sex).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841CCF5-4AD3-45D5-8069-F45DB4AA91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8CEB58B-DE02-4645-811D-F25E5C62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7C9A0F47-F89D-456F-A4E5-520070E92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09638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9614701-8AB3-474B-A98B-1F2DDF463431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0131C0-A221-4DD5-8C67-599FC92297A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88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0131C0-A221-4DD5-8C67-599FC92297A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16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0131C0-A221-4DD5-8C67-599FC92297A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05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3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At DHS we define a CAPI operation as a </a:t>
            </a:r>
          </a:p>
        </p:txBody>
      </p:sp>
    </p:spTree>
    <p:extLst>
      <p:ext uri="{BB962C8B-B14F-4D97-AF65-F5344CB8AC3E}">
        <p14:creationId xmlns:p14="http://schemas.microsoft.com/office/powerpoint/2010/main" val="115161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4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At DHS we define a CAPI operation as a </a:t>
            </a:r>
          </a:p>
        </p:txBody>
      </p:sp>
    </p:spTree>
    <p:extLst>
      <p:ext uri="{BB962C8B-B14F-4D97-AF65-F5344CB8AC3E}">
        <p14:creationId xmlns:p14="http://schemas.microsoft.com/office/powerpoint/2010/main" val="261447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5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At DHS we define a CAPI operation as a </a:t>
            </a:r>
          </a:p>
        </p:txBody>
      </p:sp>
    </p:spTree>
    <p:extLst>
      <p:ext uri="{BB962C8B-B14F-4D97-AF65-F5344CB8AC3E}">
        <p14:creationId xmlns:p14="http://schemas.microsoft.com/office/powerpoint/2010/main" val="1967841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6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At DHS we define a CAPI operation as a </a:t>
            </a:r>
          </a:p>
        </p:txBody>
      </p:sp>
    </p:spTree>
    <p:extLst>
      <p:ext uri="{BB962C8B-B14F-4D97-AF65-F5344CB8AC3E}">
        <p14:creationId xmlns:p14="http://schemas.microsoft.com/office/powerpoint/2010/main" val="5984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A52BEFA-9C41-494B-9498-F649CF0D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328018D-F108-403A-9551-AF1FE6C189E2}" type="slidenum">
              <a:rPr lang="en-US" altLang="en-US" sz="1400" smtClean="0"/>
              <a:pPr/>
              <a:t>8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56812A8-BE99-4B79-9B25-EBAC025B8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63ADFD-1AC1-46E5-8B58-7DD6FB774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At DHS we define a CAPI operation as a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0131C0-A221-4DD5-8C67-599FC92297A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450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E316CCA-2B8B-4D6A-8B9B-C58401131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598320-FF81-4A57-B37E-A459F02C5893}" type="slidenum">
              <a:rPr lang="en-US" altLang="en-US" sz="1400" smtClean="0">
                <a:solidFill>
                  <a:srgbClr val="000000"/>
                </a:solidFill>
              </a:rPr>
              <a:pPr/>
              <a:t>10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0B62835-9BB0-44FF-9BC3-815D40C2DA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A141AC8-DA36-4C23-9CCB-308E4812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This file allows to make sure that geographical variables are correctly assigned to the questionnaires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May contain the number of households in a cluster based on census data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Can be used for household listing purposes 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Used to assign geographical variables needed for the data files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E316CCA-2B8B-4D6A-8B9B-C58401131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1063625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598320-FF81-4A57-B37E-A459F02C5893}" type="slidenum">
              <a:rPr lang="en-US" altLang="en-US" sz="1400" smtClean="0">
                <a:solidFill>
                  <a:srgbClr val="000000"/>
                </a:solidFill>
              </a:rPr>
              <a:pPr/>
              <a:t>11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0B62835-9BB0-44FF-9BC3-815D40C2DA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A141AC8-DA36-4C23-9CCB-308E4812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This file allows to make sure that geographical variables are correctly assigned to the questionnaires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May contain the number of households in a cluster based on census data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Can be used for household listing purposes 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cs typeface="Arial" panose="020B0604020202020204" pitchFamily="34" charset="0"/>
              </a:rPr>
              <a:t>Used to assign geographical variables needed for the data files</a:t>
            </a:r>
          </a:p>
        </p:txBody>
      </p:sp>
    </p:spTree>
    <p:extLst>
      <p:ext uri="{BB962C8B-B14F-4D97-AF65-F5344CB8AC3E}">
        <p14:creationId xmlns:p14="http://schemas.microsoft.com/office/powerpoint/2010/main" val="410066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vider - Full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827782"/>
            <a:ext cx="5486400" cy="1077218"/>
          </a:xfrm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49C05-927F-3348-96DF-9086CF2761D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4/8/2022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t>FOOTER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82948-4DBE-204D-AB9E-B65E067054AE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pic>
        <p:nvPicPr>
          <p:cNvPr id="6" name="Picture 5" descr="USAID_Logo_White_v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943600"/>
            <a:ext cx="1536970" cy="4572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746760" y="990600"/>
            <a:ext cx="320040" cy="0"/>
          </a:xfrm>
          <a:prstGeom prst="line">
            <a:avLst/>
          </a:prstGeom>
          <a:ln w="190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1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772400" cy="11430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FCCD6E-223D-4F17-9578-6D913E4DA1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B3F2355-88FF-48E7-8FD2-8C6E1F0EF4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5BC27C2-AA89-45EC-8C3B-E063481A9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7DFB5-C5D2-4D1E-A3E3-37E53C797AA9}" type="slidenum">
              <a:rPr lang="en-US" altLang="en-US"/>
              <a:pPr>
                <a:defRPr/>
              </a:pPr>
              <a:t>‹N°›</a:t>
            </a:fld>
            <a:r>
              <a:rPr lang="en-US" alt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863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AEAD97D-F3D0-4203-AC93-1C2FF6F394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4C866-D281-4991-8435-8C745A3B49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860F0A-E20E-466C-AFF0-AE716DA58D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205E-47FA-4B71-A8FB-29D38DF321ED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11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301625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8272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38465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827213"/>
            <a:ext cx="38100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D1D2E1-BA33-46D1-B738-A52097548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B7E4044-C32D-434D-A9A7-9EE548451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8DB0960-4F66-4ED4-9646-2FA1F23AA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289FF-BE54-4549-806C-228D3817109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81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301625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7213"/>
            <a:ext cx="38100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72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6513"/>
            <a:ext cx="38100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6ABF93-8CD2-4C4A-A8DF-628EDE37AF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10D048E-AB84-47B6-A8A7-4893489C65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9200DAC-EF7E-4289-96CD-9D552A169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B123C-9A49-4174-B432-7441A62990F1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37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FC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104" y="4572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39224"/>
            <a:ext cx="2133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017F59-29DA-6F48-B92A-5AD511CC2D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4/8/2022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C6463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9224"/>
            <a:ext cx="2895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t>FOOTER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539224"/>
            <a:ext cx="2133600" cy="16637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82948-4DBE-204D-AB9E-B65E067054AE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C6463"/>
                </a:solidFill>
                <a:effectLst/>
                <a:uLnTx/>
                <a:uFillTx/>
                <a:latin typeface="Gill Sans MT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C6463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7" name="Frame 6"/>
          <p:cNvSpPr/>
          <p:nvPr userDrawn="1"/>
        </p:nvSpPr>
        <p:spPr>
          <a:xfrm>
            <a:off x="0" y="0"/>
            <a:ext cx="9144000" cy="6858000"/>
          </a:xfrm>
          <a:prstGeom prst="frame">
            <a:avLst>
              <a:gd name="adj1" fmla="val 222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9222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5" r:id="rId1"/>
    <p:sldLayoutId id="2147485766" r:id="rId2"/>
    <p:sldLayoutId id="2147485767" r:id="rId3"/>
    <p:sldLayoutId id="2147485768" r:id="rId4"/>
    <p:sldLayoutId id="2147485769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BA0C2F"/>
          </a:solidFill>
          <a:latin typeface="Gill Sans MT"/>
          <a:ea typeface="+mj-ea"/>
          <a:cs typeface="Gill Sans MT"/>
        </a:defRPr>
      </a:lvl1pPr>
    </p:titleStyle>
    <p:bodyStyle>
      <a:lvl1pPr marL="230188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•"/>
        <a:defRPr sz="2000" b="0" i="0" kern="1200">
          <a:solidFill>
            <a:srgbClr val="6C6463"/>
          </a:solidFill>
          <a:latin typeface="Gill Sans MT"/>
          <a:ea typeface="+mn-ea"/>
          <a:cs typeface="Gill Sans MT"/>
        </a:defRPr>
      </a:lvl1pPr>
      <a:lvl2pPr marL="684213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–"/>
        <a:defRPr sz="2000" b="0" i="0" kern="1200">
          <a:solidFill>
            <a:srgbClr val="6C6463"/>
          </a:solidFill>
          <a:latin typeface="Gill Sans MT"/>
          <a:ea typeface="+mn-ea"/>
          <a:cs typeface="Gill Sans MT"/>
        </a:defRPr>
      </a:lvl2pPr>
      <a:lvl3pPr marL="914400" indent="-230188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6C6463"/>
          </a:solidFill>
          <a:latin typeface="Gill Sans MT"/>
          <a:ea typeface="+mn-ea"/>
          <a:cs typeface="Gill Sans MT"/>
        </a:defRPr>
      </a:lvl3pPr>
      <a:lvl4pPr marL="1146175" indent="-231775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6C6463"/>
          </a:solidFill>
          <a:latin typeface="Gill Sans MT"/>
          <a:ea typeface="+mn-ea"/>
          <a:cs typeface="Gill Sans MT"/>
        </a:defRPr>
      </a:lvl4pPr>
      <a:lvl5pPr marL="1255713" indent="-230188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6C6463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image" Target="../media/image3.wm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914400" y="977898"/>
            <a:ext cx="6934200" cy="1308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/>
              <a:t>Cameroun MIS 2022 </a:t>
            </a:r>
            <a:br>
              <a:rPr lang="en-US" altLang="en-US" sz="4000" dirty="0"/>
            </a:br>
            <a:r>
              <a:rPr lang="en-US" altLang="en-US" sz="4000" dirty="0"/>
              <a:t>Formation des </a:t>
            </a:r>
            <a:r>
              <a:rPr lang="en-US" altLang="en-US" sz="4000" dirty="0" err="1"/>
              <a:t>Formateurs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900" dirty="0" err="1"/>
              <a:t>Bienvenue</a:t>
            </a:r>
            <a:r>
              <a:rPr lang="en-US" altLang="en-US" sz="4900" dirty="0"/>
              <a:t>!</a:t>
            </a: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7848600" y="588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8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4DE556B-BB8F-450A-8F02-4BA389165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fr-FR" altLang="en-US" sz="3200" dirty="0"/>
              <a:t>Fichiers de prise en charge de CAPI</a:t>
            </a:r>
            <a:endParaRPr lang="en-US" altLang="en-US" sz="32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0603E8-52D0-4C60-BDCF-ECB2DC53D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19400"/>
              </p:ext>
            </p:extLst>
          </p:nvPr>
        </p:nvGraphicFramePr>
        <p:xfrm>
          <a:off x="457200" y="1311166"/>
          <a:ext cx="8458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41563257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63034064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912749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3200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noProof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15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3200" noProof="0"/>
                        <a:t>Grappes/ Echantionnage</a:t>
                      </a:r>
                      <a:endParaRPr lang="fr-FR" sz="3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3200" noProof="0"/>
                        <a:t>Données de sélection de l’échantillon: Ménages sélectionnés dans chaque grappe </a:t>
                      </a:r>
                    </a:p>
                    <a:p>
                      <a:endParaRPr lang="fr-FR" sz="3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3200" noProof="0" dirty="0"/>
                        <a:t>Données sur les équipes de terrain</a:t>
                      </a:r>
                    </a:p>
                    <a:p>
                      <a:endParaRPr lang="fr-FR" sz="3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798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4DE556B-BB8F-450A-8F02-4BA389165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fr-FR" altLang="en-US" sz="3200" dirty="0"/>
              <a:t>Fichiers de prise en charge de CAPI</a:t>
            </a:r>
            <a:endParaRPr lang="en-US" altLang="en-US" sz="3200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C777B04-6B1B-4587-BDE7-58668892F0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5457825"/>
          </a:xfrm>
        </p:spPr>
        <p:txBody>
          <a:bodyPr>
            <a:normAutofit/>
          </a:bodyPr>
          <a:lstStyle/>
          <a:p>
            <a:endParaRPr lang="fr-FR" altLang="en-US" sz="2400" dirty="0"/>
          </a:p>
          <a:p>
            <a:pPr lvl="1"/>
            <a:r>
              <a:rPr lang="fr-FR" altLang="en-US" sz="2400" b="1" dirty="0"/>
              <a:t>CLUSTERS.DAT</a:t>
            </a:r>
            <a:r>
              <a:rPr lang="fr-FR" altLang="en-US" sz="2400" dirty="0"/>
              <a:t> – Fichier avec un enregistrement pour chaque grappe sélectionnée dans l'échantillon</a:t>
            </a:r>
          </a:p>
          <a:p>
            <a:pPr lvl="2"/>
            <a:r>
              <a:rPr lang="fr-FR" altLang="en-US" sz="2400" dirty="0"/>
              <a:t>Comprend toutes les variables géographiques liées à la grappe</a:t>
            </a:r>
          </a:p>
          <a:p>
            <a:pPr lvl="2"/>
            <a:r>
              <a:rPr lang="fr-FR" altLang="en-US" sz="2400" dirty="0"/>
              <a:t>Tout sous-échantillon au niveau de la grappe</a:t>
            </a:r>
          </a:p>
          <a:p>
            <a:pPr lvl="1"/>
            <a:endParaRPr lang="fr-FR" altLang="en-US" sz="1800" dirty="0"/>
          </a:p>
          <a:p>
            <a:pPr lvl="1" eaLnBrk="1" hangingPunct="1">
              <a:buFontTx/>
              <a:buNone/>
            </a:pPr>
            <a:endParaRPr lang="fr-F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602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16C8457-F957-41B0-A034-13B263734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244475"/>
            <a:ext cx="7772400" cy="609600"/>
          </a:xfrm>
        </p:spPr>
        <p:txBody>
          <a:bodyPr/>
          <a:lstStyle/>
          <a:p>
            <a:r>
              <a:rPr lang="en-US" altLang="en-US" dirty="0" err="1"/>
              <a:t>Grappes</a:t>
            </a:r>
            <a:endParaRPr lang="en-US" altLang="en-US" dirty="0"/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24C386D0-EFC9-4A24-8FA1-8102B5EB3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981200"/>
            <a:ext cx="85979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F492822-839F-425B-B541-586DA0EF2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fr-FR" altLang="en-US" sz="3200" dirty="0"/>
              <a:t>Fichiers de prise en charge de CAPI</a:t>
            </a:r>
            <a:endParaRPr lang="en-US" altLang="en-US" sz="3200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59A8538-DEA9-4C6D-A02E-6F95FA6FFA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38048"/>
            <a:ext cx="7772400" cy="5457825"/>
          </a:xfrm>
        </p:spPr>
        <p:txBody>
          <a:bodyPr>
            <a:normAutofit fontScale="77500" lnSpcReduction="20000"/>
          </a:bodyPr>
          <a:lstStyle/>
          <a:p>
            <a:pPr lvl="1">
              <a:spcBef>
                <a:spcPct val="0"/>
              </a:spcBef>
              <a:buFontTx/>
              <a:buNone/>
            </a:pPr>
            <a:endParaRPr lang="fr-FR" altLang="en-US" sz="2400" dirty="0"/>
          </a:p>
          <a:p>
            <a:pPr lvl="1">
              <a:spcBef>
                <a:spcPct val="0"/>
              </a:spcBef>
            </a:pPr>
            <a:r>
              <a:rPr lang="fr-FR" altLang="en-US" sz="3000" b="1" dirty="0"/>
              <a:t>SAMPSEL.DAT</a:t>
            </a:r>
            <a:r>
              <a:rPr lang="fr-FR" altLang="en-US" sz="3000" dirty="0"/>
              <a:t> – Fichier contenant un enregistrement pour chaque ménage sélectionné dans chaque grappe sélectionnée pour l'enquête</a:t>
            </a:r>
          </a:p>
          <a:p>
            <a:pPr lvl="2">
              <a:spcBef>
                <a:spcPct val="0"/>
              </a:spcBef>
            </a:pPr>
            <a:r>
              <a:rPr lang="fr-FR" altLang="en-US" sz="3000" dirty="0"/>
              <a:t>Permet un contrôle strict pour chaque ménage à interviewer.</a:t>
            </a:r>
          </a:p>
          <a:p>
            <a:pPr lvl="2">
              <a:spcBef>
                <a:spcPct val="0"/>
              </a:spcBef>
            </a:pPr>
            <a:r>
              <a:rPr lang="fr-FR" altLang="en-US" sz="3000" dirty="0"/>
              <a:t>Il garantit que l'échantillon est correctement enquêté</a:t>
            </a:r>
          </a:p>
          <a:p>
            <a:pPr lvl="2">
              <a:spcBef>
                <a:spcPct val="0"/>
              </a:spcBef>
            </a:pPr>
            <a:r>
              <a:rPr lang="fr-FR" altLang="en-US" sz="3000" dirty="0"/>
              <a:t>Utilisé par les superviseurs pour affecter les ménages aux enquêteurs dans chaque grappe</a:t>
            </a:r>
          </a:p>
          <a:p>
            <a:pPr lvl="2">
              <a:spcBef>
                <a:spcPct val="0"/>
              </a:spcBef>
            </a:pPr>
            <a:r>
              <a:rPr lang="fr-FR" altLang="en-US" sz="3000" dirty="0"/>
              <a:t>Contient l'adresse du ménage dans la grappe, le nom du chef de ménage ainsi que le numéro de structure dans certains cas</a:t>
            </a:r>
          </a:p>
          <a:p>
            <a:pPr lvl="2">
              <a:spcBef>
                <a:spcPct val="0"/>
              </a:spcBef>
            </a:pPr>
            <a:r>
              <a:rPr lang="fr-FR" altLang="en-US" sz="3000" dirty="0"/>
              <a:t>Contient toute sélection de sous-échantillonnage nécessaire pour l'ensemble de l'échantillon</a:t>
            </a:r>
          </a:p>
          <a:p>
            <a:pPr lvl="3">
              <a:spcBef>
                <a:spcPct val="0"/>
              </a:spcBef>
            </a:pPr>
            <a:r>
              <a:rPr lang="fr-FR" altLang="en-US" sz="2800" dirty="0" err="1"/>
              <a:t>Ênqête</a:t>
            </a:r>
            <a:r>
              <a:rPr lang="fr-FR" altLang="en-US" sz="2800" dirty="0"/>
              <a:t> homme</a:t>
            </a:r>
          </a:p>
          <a:p>
            <a:pPr lvl="3">
              <a:spcBef>
                <a:spcPct val="0"/>
              </a:spcBef>
            </a:pPr>
            <a:r>
              <a:rPr lang="fr-FR" altLang="en-US" sz="2800" dirty="0"/>
              <a:t>Taille et poids</a:t>
            </a:r>
          </a:p>
          <a:p>
            <a:pPr lvl="3">
              <a:spcBef>
                <a:spcPct val="0"/>
              </a:spcBef>
            </a:pPr>
            <a:r>
              <a:rPr lang="fr-FR" altLang="en-US" sz="2800" dirty="0"/>
              <a:t>Anémie et autres biomarqueurs</a:t>
            </a:r>
            <a:endParaRPr lang="fr-FR" altLang="en-US" sz="1800" dirty="0"/>
          </a:p>
          <a:p>
            <a:pPr lvl="1" eaLnBrk="1" hangingPunct="1">
              <a:buFontTx/>
              <a:buNone/>
            </a:pPr>
            <a:endParaRPr lang="fr-F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378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ABA3B8C-0C31-4AED-BE62-21E3F1E33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301625"/>
            <a:ext cx="8232775" cy="536575"/>
          </a:xfrm>
        </p:spPr>
        <p:txBody>
          <a:bodyPr/>
          <a:lstStyle/>
          <a:p>
            <a:pPr algn="ctr"/>
            <a:r>
              <a:rPr lang="fr-FR" altLang="en-US" dirty="0"/>
              <a:t>Ménages sélectionnés des grappes</a:t>
            </a:r>
          </a:p>
        </p:txBody>
      </p:sp>
      <p:pic>
        <p:nvPicPr>
          <p:cNvPr id="21507" name="Content Placeholder 2">
            <a:extLst>
              <a:ext uri="{FF2B5EF4-FFF2-40B4-BE49-F238E27FC236}">
                <a16:creationId xmlns:a16="http://schemas.microsoft.com/office/drawing/2014/main" id="{8DD78607-AAEA-4C9D-A188-6F2337D95A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95400"/>
            <a:ext cx="6781800" cy="5334000"/>
          </a:xfrm>
        </p:spPr>
      </p:pic>
    </p:spTree>
    <p:extLst>
      <p:ext uri="{BB962C8B-B14F-4D97-AF65-F5344CB8AC3E}">
        <p14:creationId xmlns:p14="http://schemas.microsoft.com/office/powerpoint/2010/main" val="308473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CE287CF-20C5-440C-AAF9-633E23355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17500"/>
            <a:ext cx="8763000" cy="596900"/>
          </a:xfrm>
        </p:spPr>
        <p:txBody>
          <a:bodyPr/>
          <a:lstStyle/>
          <a:p>
            <a:pPr algn="ctr" eaLnBrk="1" hangingPunct="1"/>
            <a:r>
              <a:rPr lang="fr-FR" altLang="en-US" sz="3200" dirty="0"/>
              <a:t>Fichiers de prise en charge de CAPI</a:t>
            </a:r>
            <a:endParaRPr lang="en-US" altLang="en-US" sz="3200" dirty="0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3546A59-DB69-423C-926E-A27DF77E4C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762000"/>
            <a:ext cx="7772400" cy="5457825"/>
          </a:xfrm>
        </p:spPr>
        <p:txBody>
          <a:bodyPr>
            <a:normAutofit lnSpcReduction="10000"/>
          </a:bodyPr>
          <a:lstStyle/>
          <a:p>
            <a:pPr lvl="1">
              <a:spcBef>
                <a:spcPct val="0"/>
              </a:spcBef>
            </a:pPr>
            <a:endParaRPr lang="fr-FR" altLang="en-US" sz="1800" b="1" dirty="0"/>
          </a:p>
          <a:p>
            <a:pPr lvl="1">
              <a:spcBef>
                <a:spcPct val="0"/>
              </a:spcBef>
            </a:pPr>
            <a:endParaRPr lang="fr-FR" altLang="en-US" sz="1800" b="1" dirty="0"/>
          </a:p>
          <a:p>
            <a:pPr lvl="1">
              <a:spcBef>
                <a:spcPct val="0"/>
              </a:spcBef>
            </a:pPr>
            <a:r>
              <a:rPr lang="fr-FR" altLang="en-US" sz="2400" b="1" dirty="0"/>
              <a:t>INTERV.DAT</a:t>
            </a:r>
            <a:r>
              <a:rPr lang="fr-FR" altLang="en-US" sz="2400" dirty="0"/>
              <a:t> – Fichier avec un enregistrement pour chaque </a:t>
            </a:r>
            <a:r>
              <a:rPr lang="fr-FR" altLang="en-US" sz="2400" dirty="0" err="1"/>
              <a:t>members</a:t>
            </a:r>
            <a:r>
              <a:rPr lang="fr-FR" altLang="en-US" sz="2400" dirty="0"/>
              <a:t> des travaux de terrain</a:t>
            </a:r>
          </a:p>
          <a:p>
            <a:pPr lvl="1">
              <a:spcBef>
                <a:spcPct val="0"/>
              </a:spcBef>
            </a:pPr>
            <a:endParaRPr lang="fr-FR" altLang="en-US" sz="2400" dirty="0"/>
          </a:p>
          <a:p>
            <a:pPr lvl="2">
              <a:spcBef>
                <a:spcPct val="0"/>
              </a:spcBef>
            </a:pPr>
            <a:r>
              <a:rPr lang="fr-FR" altLang="en-US" sz="2400" dirty="0"/>
              <a:t>Enquêteurs</a:t>
            </a:r>
          </a:p>
          <a:p>
            <a:pPr lvl="2">
              <a:spcBef>
                <a:spcPct val="0"/>
              </a:spcBef>
            </a:pPr>
            <a:endParaRPr lang="fr-FR" altLang="en-US" sz="2400" dirty="0"/>
          </a:p>
          <a:p>
            <a:pPr lvl="2">
              <a:spcBef>
                <a:spcPct val="0"/>
              </a:spcBef>
            </a:pPr>
            <a:r>
              <a:rPr lang="fr-FR" altLang="en-US" sz="2400" dirty="0"/>
              <a:t>Superviseurs</a:t>
            </a:r>
          </a:p>
          <a:p>
            <a:pPr lvl="2">
              <a:spcBef>
                <a:spcPct val="0"/>
              </a:spcBef>
            </a:pPr>
            <a:endParaRPr lang="fr-FR" altLang="en-US" sz="2400" dirty="0"/>
          </a:p>
          <a:p>
            <a:pPr lvl="2">
              <a:spcBef>
                <a:spcPct val="0"/>
              </a:spcBef>
            </a:pPr>
            <a:r>
              <a:rPr lang="fr-FR" altLang="en-US" sz="2400" dirty="0"/>
              <a:t>Agents de santé</a:t>
            </a:r>
          </a:p>
          <a:p>
            <a:pPr lvl="2">
              <a:spcBef>
                <a:spcPct val="0"/>
              </a:spcBef>
            </a:pPr>
            <a:endParaRPr lang="fr-FR" altLang="en-US" sz="2400" dirty="0"/>
          </a:p>
          <a:p>
            <a:pPr lvl="2">
              <a:spcBef>
                <a:spcPct val="0"/>
              </a:spcBef>
            </a:pPr>
            <a:r>
              <a:rPr lang="fr-FR" altLang="en-US" sz="2400" dirty="0"/>
              <a:t>Equipe à laquelle ils appartiennent</a:t>
            </a:r>
          </a:p>
          <a:p>
            <a:pPr lvl="2">
              <a:spcBef>
                <a:spcPct val="0"/>
              </a:spcBef>
            </a:pPr>
            <a:endParaRPr lang="fr-FR" altLang="en-US" sz="2400" dirty="0"/>
          </a:p>
          <a:p>
            <a:pPr lvl="2">
              <a:spcBef>
                <a:spcPct val="0"/>
              </a:spcBef>
            </a:pPr>
            <a:r>
              <a:rPr lang="fr-FR" altLang="en-US" sz="2400" dirty="0"/>
              <a:t>Sexe de l'agent de terrain</a:t>
            </a:r>
            <a:endParaRPr lang="fr-FR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6CEA9B1-B18B-4532-BFCF-2DE7105BB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25" y="301625"/>
            <a:ext cx="8842375" cy="609600"/>
          </a:xfrm>
        </p:spPr>
        <p:txBody>
          <a:bodyPr/>
          <a:lstStyle/>
          <a:p>
            <a:pPr algn="ctr"/>
            <a:r>
              <a:rPr lang="en-US" altLang="en-US" dirty="0"/>
              <a:t> Personnel des travaux de terrain </a:t>
            </a:r>
          </a:p>
        </p:txBody>
      </p:sp>
      <p:sp>
        <p:nvSpPr>
          <p:cNvPr id="18435" name="Content Placeholder 1">
            <a:extLst>
              <a:ext uri="{FF2B5EF4-FFF2-40B4-BE49-F238E27FC236}">
                <a16:creationId xmlns:a16="http://schemas.microsoft.com/office/drawing/2014/main" id="{ED0F492E-970C-45C0-887D-562FF5F4FC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Content Placeholder 2">
            <a:extLst>
              <a:ext uri="{FF2B5EF4-FFF2-40B4-BE49-F238E27FC236}">
                <a16:creationId xmlns:a16="http://schemas.microsoft.com/office/drawing/2014/main" id="{70524E58-48D0-4883-8501-DE6BC1D2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543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5EAEBE0-B032-4134-B152-9EEA1F04F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Les composantes du système CAPI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FE7F179-511F-4E60-BAC7-39B1AABFA125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12928" y="1143000"/>
            <a:ext cx="7511872" cy="5334000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82C585A-CD61-4F52-AC5D-02DBD0B3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642192"/>
              </p:ext>
            </p:extLst>
          </p:nvPr>
        </p:nvGraphicFramePr>
        <p:xfrm>
          <a:off x="400569" y="1236663"/>
          <a:ext cx="3017784" cy="4706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892">
                  <a:extLst>
                    <a:ext uri="{9D8B030D-6E8A-4147-A177-3AD203B41FA5}">
                      <a16:colId xmlns:a16="http://schemas.microsoft.com/office/drawing/2014/main" val="3300808018"/>
                    </a:ext>
                  </a:extLst>
                </a:gridCol>
                <a:gridCol w="1508892">
                  <a:extLst>
                    <a:ext uri="{9D8B030D-6E8A-4147-A177-3AD203B41FA5}">
                      <a16:colId xmlns:a16="http://schemas.microsoft.com/office/drawing/2014/main" val="3186121915"/>
                    </a:ext>
                  </a:extLst>
                </a:gridCol>
              </a:tblGrid>
              <a:tr h="1535629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/>
                        <a:t>Applications de gestion des </a:t>
                      </a:r>
                      <a:r>
                        <a:rPr lang="fr-FR" altLang="en-US" sz="2000" noProof="0" dirty="0"/>
                        <a:t>données</a:t>
                      </a:r>
                      <a:r>
                        <a:rPr lang="en-US" altLang="en-US" sz="2000" dirty="0"/>
                        <a:t> de terrain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54073"/>
                  </a:ext>
                </a:extLst>
              </a:tr>
              <a:tr h="31713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2000" dirty="0"/>
                        <a:t>Menu de contrôle des tâches pour les enquêteurs</a:t>
                      </a:r>
                      <a:r>
                        <a:rPr lang="en-US" altLang="en-US" sz="2000" dirty="0"/>
                        <a:t>: </a:t>
                      </a:r>
                      <a:r>
                        <a:rPr lang="en-US" altLang="en-US" sz="2000" b="1" dirty="0" err="1"/>
                        <a:t>DCMenu</a:t>
                      </a:r>
                      <a:endParaRPr lang="en-US" altLang="en-US" sz="2000" b="1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2000" dirty="0"/>
                        <a:t>Menu de contrôle des tâches pour les superviseurs</a:t>
                      </a:r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 err="1"/>
                        <a:t>SupMenu</a:t>
                      </a:r>
                      <a:endParaRPr lang="en-US" alt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62353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3C2751CA-8A7B-4E52-A284-8EE6A782C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64510"/>
              </p:ext>
            </p:extLst>
          </p:nvPr>
        </p:nvGraphicFramePr>
        <p:xfrm>
          <a:off x="3498102" y="1236663"/>
          <a:ext cx="2743200" cy="4670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300808018"/>
                    </a:ext>
                  </a:extLst>
                </a:gridCol>
              </a:tblGrid>
              <a:tr h="155318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2000" noProof="0"/>
                        <a:t>Application de collecte de données</a:t>
                      </a:r>
                    </a:p>
                    <a:p>
                      <a:endParaRPr lang="fr-FR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54073"/>
                  </a:ext>
                </a:extLst>
              </a:tr>
              <a:tr h="508902">
                <a:tc>
                  <a:txBody>
                    <a:bodyPr/>
                    <a:lstStyle/>
                    <a:p>
                      <a:r>
                        <a:rPr lang="fr-FR" sz="2000" noProof="0"/>
                        <a:t>Questionnaire ménage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62353"/>
                  </a:ext>
                </a:extLst>
              </a:tr>
              <a:tr h="508903">
                <a:tc>
                  <a:txBody>
                    <a:bodyPr/>
                    <a:lstStyle/>
                    <a:p>
                      <a:r>
                        <a:rPr lang="fr-FR" sz="2000" noProof="0"/>
                        <a:t>Questionnaire biomarqueur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84843"/>
                  </a:ext>
                </a:extLst>
              </a:tr>
              <a:tr h="508902">
                <a:tc>
                  <a:txBody>
                    <a:bodyPr/>
                    <a:lstStyle/>
                    <a:p>
                      <a:r>
                        <a:rPr lang="fr-FR" sz="2000" noProof="0"/>
                        <a:t>Questionnaire femme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688001"/>
                  </a:ext>
                </a:extLst>
              </a:tr>
              <a:tr h="5089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/>
                        <a:t>Questionnaire homme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0231"/>
                  </a:ext>
                </a:extLst>
              </a:tr>
              <a:tr h="889549">
                <a:tc>
                  <a:txBody>
                    <a:bodyPr/>
                    <a:lstStyle/>
                    <a:p>
                      <a:r>
                        <a:rPr lang="fr-FR" sz="2000" noProof="0" dirty="0"/>
                        <a:t>Questionnaire de remesure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043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24DCF3-100C-444F-AA06-DEFFAB67A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45704"/>
              </p:ext>
            </p:extLst>
          </p:nvPr>
        </p:nvGraphicFramePr>
        <p:xfrm>
          <a:off x="6400800" y="1236664"/>
          <a:ext cx="2514599" cy="470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1320026244"/>
                    </a:ext>
                  </a:extLst>
                </a:gridCol>
              </a:tblGrid>
              <a:tr h="1450576">
                <a:tc>
                  <a:txBody>
                    <a:bodyPr/>
                    <a:lstStyle/>
                    <a:p>
                      <a:r>
                        <a:rPr lang="fr-FR" sz="2000"/>
                        <a:t>Système du bureau </a:t>
                      </a:r>
                      <a:r>
                        <a:rPr lang="fr-FR" sz="2000" noProof="0"/>
                        <a:t>central</a:t>
                      </a:r>
                      <a:endParaRPr lang="fr-FR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7643"/>
                  </a:ext>
                </a:extLst>
              </a:tr>
              <a:tr h="3256360">
                <a:tc>
                  <a:txBody>
                    <a:bodyPr/>
                    <a:lstStyle/>
                    <a:p>
                      <a:r>
                        <a:rPr lang="fr-FR" sz="2400" dirty="0"/>
                        <a:t>Recevoir les données du terrain</a:t>
                      </a:r>
                    </a:p>
                    <a:p>
                      <a:r>
                        <a:rPr lang="fr-FR" sz="2400" dirty="0"/>
                        <a:t>Vérifier la cohérence des données</a:t>
                      </a:r>
                    </a:p>
                    <a:p>
                      <a:r>
                        <a:rPr lang="fr-FR" sz="2400" dirty="0"/>
                        <a:t>Analyser la qualité des données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11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83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5EAEBE0-B032-4134-B152-9EEA1F04F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Composantes du système enquêteur</a:t>
            </a:r>
          </a:p>
        </p:txBody>
      </p:sp>
      <p:pic>
        <p:nvPicPr>
          <p:cNvPr id="22549" name="Picture 66" descr="MCj04281370000[1]">
            <a:extLst>
              <a:ext uri="{FF2B5EF4-FFF2-40B4-BE49-F238E27FC236}">
                <a16:creationId xmlns:a16="http://schemas.microsoft.com/office/drawing/2014/main" id="{C05DBF87-0F7E-43AE-8595-37EFEE40764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2" y="1827213"/>
            <a:ext cx="1639015" cy="1866900"/>
          </a:xfrm>
          <a:noFill/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8FE7F179-511F-4E60-BAC7-39B1AABFA125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5029200" y="1409700"/>
            <a:ext cx="3810000" cy="5334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fr-FR" altLang="en-US" sz="2000" dirty="0"/>
              <a:t>Application Menu </a:t>
            </a:r>
          </a:p>
          <a:p>
            <a:pPr eaLnBrk="1" hangingPunct="1"/>
            <a:r>
              <a:rPr lang="fr-FR" altLang="en-US" sz="2000" dirty="0"/>
              <a:t>Enquête ménage</a:t>
            </a:r>
          </a:p>
          <a:p>
            <a:pPr eaLnBrk="1" hangingPunct="1"/>
            <a:r>
              <a:rPr lang="fr-FR" altLang="en-US" sz="2000" dirty="0"/>
              <a:t>Enquête individuelle </a:t>
            </a:r>
          </a:p>
          <a:p>
            <a:pPr eaLnBrk="1" hangingPunct="1"/>
            <a:r>
              <a:rPr lang="fr-FR" altLang="en-US" sz="2000" dirty="0"/>
              <a:t>Saisie de biomarqueurs</a:t>
            </a:r>
          </a:p>
          <a:p>
            <a:pPr eaLnBrk="1" hangingPunct="1"/>
            <a:r>
              <a:rPr lang="fr-FR" altLang="en-US" sz="2000" dirty="0"/>
              <a:t>Lister les ménages et individus de la grappe </a:t>
            </a:r>
          </a:p>
          <a:p>
            <a:pPr eaLnBrk="1" hangingPunct="1"/>
            <a:r>
              <a:rPr lang="fr-FR" altLang="en-US" sz="2000" dirty="0"/>
              <a:t>Femmes et enfants éligibles dans un ménage </a:t>
            </a:r>
          </a:p>
          <a:p>
            <a:pPr eaLnBrk="1" hangingPunct="1"/>
            <a:r>
              <a:rPr lang="fr-FR" altLang="en-US" sz="2000" dirty="0"/>
              <a:t>Envoi de données aux superviseurs</a:t>
            </a:r>
            <a:r>
              <a:rPr lang="fr-FR" altLang="en-US" dirty="0"/>
              <a:t>/partage de données avec l’équipe</a:t>
            </a:r>
            <a:endParaRPr lang="fr-FR" altLang="en-US" sz="2000" dirty="0"/>
          </a:p>
          <a:p>
            <a:pPr eaLnBrk="1" hangingPunct="1"/>
            <a:r>
              <a:rPr lang="fr-FR" altLang="en-US" sz="2000" dirty="0"/>
              <a:t>Possibilité de modifier les identifiants</a:t>
            </a:r>
          </a:p>
          <a:p>
            <a:pPr eaLnBrk="1" hangingPunct="1"/>
            <a:r>
              <a:rPr lang="fr-FR" altLang="en-US" sz="2000" dirty="0"/>
              <a:t>Recevoir des mises à jour du superviseur</a:t>
            </a:r>
          </a:p>
        </p:txBody>
      </p:sp>
      <p:sp>
        <p:nvSpPr>
          <p:cNvPr id="22532" name="Text Box 19">
            <a:extLst>
              <a:ext uri="{FF2B5EF4-FFF2-40B4-BE49-F238E27FC236}">
                <a16:creationId xmlns:a16="http://schemas.microsoft.com/office/drawing/2014/main" id="{4F85B03D-3303-4BA1-B974-B7EEECBC6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Int1</a:t>
            </a:r>
          </a:p>
        </p:txBody>
      </p:sp>
      <p:sp>
        <p:nvSpPr>
          <p:cNvPr id="22533" name="Text Box 20">
            <a:extLst>
              <a:ext uri="{FF2B5EF4-FFF2-40B4-BE49-F238E27FC236}">
                <a16:creationId xmlns:a16="http://schemas.microsoft.com/office/drawing/2014/main" id="{5ACA5579-161B-4204-AF75-B9D470A6D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Int2</a:t>
            </a:r>
          </a:p>
        </p:txBody>
      </p:sp>
      <p:sp>
        <p:nvSpPr>
          <p:cNvPr id="22534" name="Text Box 21">
            <a:extLst>
              <a:ext uri="{FF2B5EF4-FFF2-40B4-BE49-F238E27FC236}">
                <a16:creationId xmlns:a16="http://schemas.microsoft.com/office/drawing/2014/main" id="{D8843197-622B-452A-AD67-DB26C2FF6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Int5</a:t>
            </a:r>
          </a:p>
        </p:txBody>
      </p:sp>
      <p:sp>
        <p:nvSpPr>
          <p:cNvPr id="22535" name="Line 33">
            <a:extLst>
              <a:ext uri="{FF2B5EF4-FFF2-40B4-BE49-F238E27FC236}">
                <a16:creationId xmlns:a16="http://schemas.microsoft.com/office/drawing/2014/main" id="{3CC6AE47-DB1B-4980-8157-2B05DCE02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36" name="Line 35">
            <a:extLst>
              <a:ext uri="{FF2B5EF4-FFF2-40B4-BE49-F238E27FC236}">
                <a16:creationId xmlns:a16="http://schemas.microsoft.com/office/drawing/2014/main" id="{A3122A45-3D4A-44EC-9E57-5E211B8F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37" name="Line 36">
            <a:extLst>
              <a:ext uri="{FF2B5EF4-FFF2-40B4-BE49-F238E27FC236}">
                <a16:creationId xmlns:a16="http://schemas.microsoft.com/office/drawing/2014/main" id="{EDED066C-7BF4-4676-94A4-E2D7C9D1FC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048000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38" name="Text Box 41">
            <a:extLst>
              <a:ext uri="{FF2B5EF4-FFF2-40B4-BE49-F238E27FC236}">
                <a16:creationId xmlns:a16="http://schemas.microsoft.com/office/drawing/2014/main" id="{1EE4FFA3-223E-47E8-A780-F3AA11338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02" y="1600200"/>
            <a:ext cx="11323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Sauvegardes</a:t>
            </a:r>
          </a:p>
        </p:txBody>
      </p:sp>
      <p:sp>
        <p:nvSpPr>
          <p:cNvPr id="22539" name="Line 42">
            <a:extLst>
              <a:ext uri="{FF2B5EF4-FFF2-40B4-BE49-F238E27FC236}">
                <a16:creationId xmlns:a16="http://schemas.microsoft.com/office/drawing/2014/main" id="{25CFC184-96B1-42D4-ADC5-E04A621972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40" name="Line 43">
            <a:extLst>
              <a:ext uri="{FF2B5EF4-FFF2-40B4-BE49-F238E27FC236}">
                <a16:creationId xmlns:a16="http://schemas.microsoft.com/office/drawing/2014/main" id="{3D3ED35A-CD14-467C-AC41-A44BC2EAD2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41" name="Text Box 45">
            <a:extLst>
              <a:ext uri="{FF2B5EF4-FFF2-40B4-BE49-F238E27FC236}">
                <a16:creationId xmlns:a16="http://schemas.microsoft.com/office/drawing/2014/main" id="{9F2AE535-D966-4C43-B9E9-38BF5E356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246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b="1" dirty="0">
                <a:cs typeface="Arial" panose="020B0604020202020204" pitchFamily="34" charset="0"/>
              </a:rPr>
              <a:t>Superviseur</a:t>
            </a:r>
          </a:p>
        </p:txBody>
      </p:sp>
      <p:pic>
        <p:nvPicPr>
          <p:cNvPr id="22542" name="Picture 46" descr="MCj02517490000[1]">
            <a:extLst>
              <a:ext uri="{FF2B5EF4-FFF2-40B4-BE49-F238E27FC236}">
                <a16:creationId xmlns:a16="http://schemas.microsoft.com/office/drawing/2014/main" id="{C8F2A253-A269-4D34-8C81-B4481328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09800"/>
            <a:ext cx="7620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AutoShape 48">
            <a:extLst>
              <a:ext uri="{FF2B5EF4-FFF2-40B4-BE49-F238E27FC236}">
                <a16:creationId xmlns:a16="http://schemas.microsoft.com/office/drawing/2014/main" id="{E2E8385C-ED9C-4B81-BECF-AD9148D57CFD}"/>
              </a:ext>
            </a:extLst>
          </p:cNvPr>
          <p:cNvSpPr>
            <a:spLocks/>
          </p:cNvSpPr>
          <p:nvPr/>
        </p:nvSpPr>
        <p:spPr bwMode="auto">
          <a:xfrm>
            <a:off x="3581400" y="22098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dirty="0">
              <a:latin typeface="Times" panose="02020603050405020304" pitchFamily="18" charset="0"/>
            </a:endParaRPr>
          </a:p>
        </p:txBody>
      </p:sp>
      <p:sp>
        <p:nvSpPr>
          <p:cNvPr id="22544" name="Text Box 49">
            <a:extLst>
              <a:ext uri="{FF2B5EF4-FFF2-40B4-BE49-F238E27FC236}">
                <a16:creationId xmlns:a16="http://schemas.microsoft.com/office/drawing/2014/main" id="{A2A070EC-0645-4886-8697-74928204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799" y="2895600"/>
            <a:ext cx="9858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 Utilitaires de transfert de réparation</a:t>
            </a:r>
          </a:p>
        </p:txBody>
      </p:sp>
      <p:sp>
        <p:nvSpPr>
          <p:cNvPr id="22545" name="Line 51">
            <a:extLst>
              <a:ext uri="{FF2B5EF4-FFF2-40B4-BE49-F238E27FC236}">
                <a16:creationId xmlns:a16="http://schemas.microsoft.com/office/drawing/2014/main" id="{67B57EBA-4344-4F77-AC5A-7830EA787B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3048000"/>
            <a:ext cx="457200" cy="6858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46" name="Line 53">
            <a:extLst>
              <a:ext uri="{FF2B5EF4-FFF2-40B4-BE49-F238E27FC236}">
                <a16:creationId xmlns:a16="http://schemas.microsoft.com/office/drawing/2014/main" id="{44320F94-3037-47BA-8A09-A48F374B0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3048000"/>
            <a:ext cx="533400" cy="6858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47" name="Line 54">
            <a:extLst>
              <a:ext uri="{FF2B5EF4-FFF2-40B4-BE49-F238E27FC236}">
                <a16:creationId xmlns:a16="http://schemas.microsoft.com/office/drawing/2014/main" id="{A0361EBA-F196-4194-B50E-C4F0049CB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4419600"/>
            <a:ext cx="0" cy="5334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548" name="Text Box 58">
            <a:extLst>
              <a:ext uri="{FF2B5EF4-FFF2-40B4-BE49-F238E27FC236}">
                <a16:creationId xmlns:a16="http://schemas.microsoft.com/office/drawing/2014/main" id="{4F112159-AA58-416C-920A-4633BBD71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86188"/>
            <a:ext cx="10223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Utilitaires de transfert de mise à jour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6A04C215-B458-4DEE-9B83-973A33944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829" y="2171700"/>
            <a:ext cx="1154341" cy="99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16C642C6-A530-4D85-BD68-E3516719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4722" y="2209800"/>
            <a:ext cx="1143000" cy="99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33CE1CF-BC00-4303-81D1-64FD89FC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1228" y="14097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6B1B213-3C82-4519-BC09-CECA74B89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7602" y="14097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35" name="Picture 2" descr="http://aux4.iconpedia.net/uploads/909512227.png">
            <a:extLst>
              <a:ext uri="{FF2B5EF4-FFF2-40B4-BE49-F238E27FC236}">
                <a16:creationId xmlns:a16="http://schemas.microsoft.com/office/drawing/2014/main" id="{35AAEC4A-6502-4CE6-ADDF-77C1D633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57613"/>
            <a:ext cx="3540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B5CB7-2872-4D5A-BB10-2B176E356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Composantes du système superviseur</a:t>
            </a:r>
          </a:p>
        </p:txBody>
      </p:sp>
      <p:pic>
        <p:nvPicPr>
          <p:cNvPr id="39939" name="Picture 38" descr="MCj04281370000[1]">
            <a:extLst>
              <a:ext uri="{FF2B5EF4-FFF2-40B4-BE49-F238E27FC236}">
                <a16:creationId xmlns:a16="http://schemas.microsoft.com/office/drawing/2014/main" id="{E0C05A70-058A-49C1-884F-D53E6BE5C7B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514600"/>
            <a:ext cx="1163638" cy="1331913"/>
          </a:xfrm>
          <a:noFill/>
        </p:spPr>
      </p:pic>
      <p:sp>
        <p:nvSpPr>
          <p:cNvPr id="39940" name="Rectangle 3">
            <a:extLst>
              <a:ext uri="{FF2B5EF4-FFF2-40B4-BE49-F238E27FC236}">
                <a16:creationId xmlns:a16="http://schemas.microsoft.com/office/drawing/2014/main" id="{434B5280-A0AF-4567-AA5B-BAE1FC41BA4C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343400" y="1447800"/>
            <a:ext cx="46482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Application Menu 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Affectation de ménages aux enquêteurs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Reçoit quotidiennement les données des enquêteurs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Assure le suivi du statut de chaque ménage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dirty="0"/>
              <a:t>Contrôle la structure des données</a:t>
            </a: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Rapport se synthèse pour chaque grappe 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Options de remesure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Options d’entrer les vac des formations sanitaires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Envoi au bureau central avec le </a:t>
            </a:r>
            <a:r>
              <a:rPr lang="fr-FR" altLang="en-US" sz="2000" dirty="0" err="1"/>
              <a:t>SyncCloud</a:t>
            </a: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2000" dirty="0"/>
              <a:t>Recevoir et distribuer les mises à jour du système</a:t>
            </a:r>
          </a:p>
        </p:txBody>
      </p:sp>
      <p:sp>
        <p:nvSpPr>
          <p:cNvPr id="39941" name="Line 17">
            <a:extLst>
              <a:ext uri="{FF2B5EF4-FFF2-40B4-BE49-F238E27FC236}">
                <a16:creationId xmlns:a16="http://schemas.microsoft.com/office/drawing/2014/main" id="{F4D78D2D-3447-4856-A0ED-8EC55375C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942" name="Text Box 18">
            <a:extLst>
              <a:ext uri="{FF2B5EF4-FFF2-40B4-BE49-F238E27FC236}">
                <a16:creationId xmlns:a16="http://schemas.microsoft.com/office/drawing/2014/main" id="{D7C7D062-64ED-4A81-BBE9-5B077D9B3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505200"/>
            <a:ext cx="114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Sauvegarde</a:t>
            </a:r>
          </a:p>
        </p:txBody>
      </p:sp>
      <p:sp>
        <p:nvSpPr>
          <p:cNvPr id="39943" name="Line 19">
            <a:extLst>
              <a:ext uri="{FF2B5EF4-FFF2-40B4-BE49-F238E27FC236}">
                <a16:creationId xmlns:a16="http://schemas.microsoft.com/office/drawing/2014/main" id="{9652A89F-E348-4952-AF82-7DBC9FE8C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7526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944" name="Line 20">
            <a:extLst>
              <a:ext uri="{FF2B5EF4-FFF2-40B4-BE49-F238E27FC236}">
                <a16:creationId xmlns:a16="http://schemas.microsoft.com/office/drawing/2014/main" id="{872189DC-9DFA-4749-99DE-157C714306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17526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39945" name="Picture 22" descr="j0205462">
            <a:extLst>
              <a:ext uri="{FF2B5EF4-FFF2-40B4-BE49-F238E27FC236}">
                <a16:creationId xmlns:a16="http://schemas.microsoft.com/office/drawing/2014/main" id="{984793A5-068B-4EB4-A9CD-BCF3F23B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13338"/>
            <a:ext cx="14478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Text Box 23">
            <a:extLst>
              <a:ext uri="{FF2B5EF4-FFF2-40B4-BE49-F238E27FC236}">
                <a16:creationId xmlns:a16="http://schemas.microsoft.com/office/drawing/2014/main" id="{1BCF502A-DCAD-40A9-9763-0EB0F72FB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b="1" dirty="0">
                <a:cs typeface="Arial" panose="020B0604020202020204" pitchFamily="34" charset="0"/>
              </a:rPr>
              <a:t>Bureau Central</a:t>
            </a:r>
          </a:p>
        </p:txBody>
      </p:sp>
      <p:sp>
        <p:nvSpPr>
          <p:cNvPr id="39947" name="Line 26">
            <a:extLst>
              <a:ext uri="{FF2B5EF4-FFF2-40B4-BE49-F238E27FC236}">
                <a16:creationId xmlns:a16="http://schemas.microsoft.com/office/drawing/2014/main" id="{DC216670-43F8-4A37-B2CA-15DA7B0D2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8862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948" name="Line 27">
            <a:extLst>
              <a:ext uri="{FF2B5EF4-FFF2-40B4-BE49-F238E27FC236}">
                <a16:creationId xmlns:a16="http://schemas.microsoft.com/office/drawing/2014/main" id="{671CDD54-4D34-4029-92A7-E26B91DE1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3810000"/>
            <a:ext cx="0" cy="137160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949" name="Text Box 29">
            <a:extLst>
              <a:ext uri="{FF2B5EF4-FFF2-40B4-BE49-F238E27FC236}">
                <a16:creationId xmlns:a16="http://schemas.microsoft.com/office/drawing/2014/main" id="{493D0389-A70E-40EF-85B9-9A4FA939E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44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Internet - GPRS</a:t>
            </a:r>
          </a:p>
        </p:txBody>
      </p:sp>
      <p:sp>
        <p:nvSpPr>
          <p:cNvPr id="39950" name="Text Box 30">
            <a:extLst>
              <a:ext uri="{FF2B5EF4-FFF2-40B4-BE49-F238E27FC236}">
                <a16:creationId xmlns:a16="http://schemas.microsoft.com/office/drawing/2014/main" id="{3BAA8C93-5E22-4DB7-BA90-C19954AF1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478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600" b="1" dirty="0">
                <a:cs typeface="Arial" panose="020B0604020202020204" pitchFamily="34" charset="0"/>
              </a:rPr>
              <a:t>I1</a:t>
            </a:r>
          </a:p>
        </p:txBody>
      </p:sp>
      <p:sp>
        <p:nvSpPr>
          <p:cNvPr id="39951" name="Text Box 31">
            <a:extLst>
              <a:ext uri="{FF2B5EF4-FFF2-40B4-BE49-F238E27FC236}">
                <a16:creationId xmlns:a16="http://schemas.microsoft.com/office/drawing/2014/main" id="{73489232-FDD1-4555-BAD6-C1614E394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478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600" b="1" dirty="0">
                <a:cs typeface="Arial" panose="020B0604020202020204" pitchFamily="34" charset="0"/>
              </a:rPr>
              <a:t>I2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E0D9539-A4FF-4EBA-8A17-7D72D8AD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2743201"/>
            <a:ext cx="914400" cy="76199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24" name="Picture 23" descr="ifssLogo copy.png">
            <a:extLst>
              <a:ext uri="{FF2B5EF4-FFF2-40B4-BE49-F238E27FC236}">
                <a16:creationId xmlns:a16="http://schemas.microsoft.com/office/drawing/2014/main" id="{FDC28724-931B-493E-8F5D-4CC96D868ED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344" y="4167454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954" name="Line 27">
            <a:extLst>
              <a:ext uri="{FF2B5EF4-FFF2-40B4-BE49-F238E27FC236}">
                <a16:creationId xmlns:a16="http://schemas.microsoft.com/office/drawing/2014/main" id="{A77ADC4C-1C3E-4E6F-AD35-2E1F0E7CAA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71600" y="1752600"/>
            <a:ext cx="381000" cy="76200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955" name="Line 27">
            <a:extLst>
              <a:ext uri="{FF2B5EF4-FFF2-40B4-BE49-F238E27FC236}">
                <a16:creationId xmlns:a16="http://schemas.microsoft.com/office/drawing/2014/main" id="{EFCCE70D-A8CD-4180-BF64-48DC162A8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1784350"/>
            <a:ext cx="381000" cy="730250"/>
          </a:xfrm>
          <a:prstGeom prst="line">
            <a:avLst/>
          </a:prstGeom>
          <a:noFill/>
          <a:ln w="2857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39956" name="Picture 2" descr="http://aux4.iconpedia.net/uploads/909512227.png">
            <a:extLst>
              <a:ext uri="{FF2B5EF4-FFF2-40B4-BE49-F238E27FC236}">
                <a16:creationId xmlns:a16="http://schemas.microsoft.com/office/drawing/2014/main" id="{76C5A29A-BB8D-43C4-98DA-6C246698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79863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7" name="Text Box 18">
            <a:extLst>
              <a:ext uri="{FF2B5EF4-FFF2-40B4-BE49-F238E27FC236}">
                <a16:creationId xmlns:a16="http://schemas.microsoft.com/office/drawing/2014/main" id="{48E13145-27B0-43B7-A0FF-63238FD0D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1966913"/>
            <a:ext cx="1085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Mise à jour</a:t>
            </a:r>
          </a:p>
        </p:txBody>
      </p:sp>
      <p:sp>
        <p:nvSpPr>
          <p:cNvPr id="39958" name="Text Box 18">
            <a:extLst>
              <a:ext uri="{FF2B5EF4-FFF2-40B4-BE49-F238E27FC236}">
                <a16:creationId xmlns:a16="http://schemas.microsoft.com/office/drawing/2014/main" id="{5DBB5670-802A-45EB-B901-6A0A5D37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4" y="1903413"/>
            <a:ext cx="1438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200" b="1" dirty="0">
                <a:cs typeface="Arial" panose="020B0604020202020204" pitchFamily="34" charset="0"/>
              </a:rPr>
              <a:t>Envoyer/recevoir données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Plans de la formation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altLang="en-US" sz="3200" dirty="0"/>
              <a:t>Introduction au système CAPI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Affectation des ménages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Envoi des affectations par Bluetooth aux enquêteurs/enquêtrices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Pratique de saisie des ménages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Renvoi des données au superviseur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Gestion des mises à jour du système</a:t>
            </a:r>
          </a:p>
          <a:p>
            <a:pPr>
              <a:lnSpc>
                <a:spcPct val="80000"/>
              </a:lnSpc>
            </a:pPr>
            <a:r>
              <a:rPr lang="fr-FR" altLang="en-US" sz="3200" dirty="0"/>
              <a:t>Partage des données de ménage pour les interviews individuelles</a:t>
            </a:r>
          </a:p>
          <a:p>
            <a:pPr lvl="1">
              <a:lnSpc>
                <a:spcPct val="80000"/>
              </a:lnSpc>
            </a:pPr>
            <a:endParaRPr lang="en-US" altLang="en-US" sz="2400" dirty="0"/>
          </a:p>
          <a:p>
            <a:pPr marL="454025" lvl="1" indent="0">
              <a:lnSpc>
                <a:spcPct val="80000"/>
              </a:lnSpc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529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CCBFB19-3D5C-406A-976A-6362BB932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/>
              <a:t>Flux du travail de terrain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0573310-7297-451E-8430-1A637F936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76325"/>
            <a:ext cx="3036887" cy="762000"/>
          </a:xfrm>
          <a:prstGeom prst="rect">
            <a:avLst/>
          </a:prstGeom>
          <a:noFill/>
          <a:ln w="9525">
            <a:solidFill>
              <a:srgbClr val="E1004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000" dirty="0"/>
              <a:t>Arrivée en grappe, Identifier les ménages</a:t>
            </a:r>
            <a:endParaRPr lang="fr-FR" altLang="en-US" sz="2000" kern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BB1599-61D5-44DB-9286-0E0A87763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12496"/>
            <a:ext cx="3048000" cy="97155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000" kern="0"/>
              <a:t>Le superviseur affecte des ménages aux enquêteurs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CE644-EB09-4E25-A5D6-FEA52FD2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3098346"/>
            <a:ext cx="3048000" cy="1340304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000" b="1">
                <a:solidFill>
                  <a:schemeClr val="tx2"/>
                </a:solidFill>
              </a:rPr>
              <a:t>Enquêteurs interviewent les MG, identifient les personnes éligibles</a:t>
            </a:r>
            <a:endParaRPr lang="fr-FR" altLang="en-US" sz="2000" kern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6E585BF-0DA3-49A8-96AB-3B05AD41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5791200"/>
            <a:ext cx="3067050" cy="762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000" kern="0"/>
              <a:t>Les biomarqueurs prennent taille &amp;poids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63AE71F-7875-4334-A5D6-93774AD90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990600"/>
            <a:ext cx="3417888" cy="16192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200" b="1">
                <a:solidFill>
                  <a:schemeClr val="tx2"/>
                </a:solidFill>
              </a:rPr>
              <a:t>Enquêteurs  procèdent aux interviews des éligibles, saisissent des données sur biomarqueurs</a:t>
            </a:r>
            <a:endParaRPr lang="fr-FR" altLang="en-US" sz="2200" kern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0D43A6B-15AC-49A3-830B-52601B44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2679246"/>
            <a:ext cx="3417887" cy="8382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200" b="1">
                <a:solidFill>
                  <a:schemeClr val="tx2"/>
                </a:solidFill>
              </a:rPr>
              <a:t>Enquêteurs envoient les données au superviseur</a:t>
            </a:r>
            <a:endParaRPr lang="fr-FR" altLang="en-US" sz="2200" kern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1F305FE-1E26-48A4-B14D-3270457A7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3562349"/>
            <a:ext cx="3417887" cy="1066801"/>
          </a:xfrm>
          <a:prstGeom prst="rect">
            <a:avLst/>
          </a:prstGeom>
          <a:noFill/>
          <a:ln w="9525">
            <a:solidFill>
              <a:schemeClr val="accent1">
                <a:lumMod val="90000"/>
              </a:schemeClr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200" kern="0"/>
              <a:t>Le superviseur exécute un contrôle pour fermer la grappe</a:t>
            </a:r>
            <a:r>
              <a:rPr lang="fr-FR" altLang="en-US" sz="2400" kern="0"/>
              <a:t>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8BA2C74-7488-42F8-92FC-B744123B4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5791200"/>
            <a:ext cx="3417887" cy="8382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200" b="1">
                <a:solidFill>
                  <a:schemeClr val="tx2"/>
                </a:solidFill>
              </a:rPr>
              <a:t>Le superviseur transmet les données au BC</a:t>
            </a:r>
            <a:endParaRPr lang="fr-FR" altLang="en-US" sz="2200" kern="0"/>
          </a:p>
        </p:txBody>
      </p:sp>
      <p:cxnSp>
        <p:nvCxnSpPr>
          <p:cNvPr id="40971" name="Straight Arrow Connector 19">
            <a:extLst>
              <a:ext uri="{FF2B5EF4-FFF2-40B4-BE49-F238E27FC236}">
                <a16:creationId xmlns:a16="http://schemas.microsoft.com/office/drawing/2014/main" id="{07614346-23F4-40F3-8DEC-0AFE064FED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3800" y="1447800"/>
            <a:ext cx="0" cy="50292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22">
            <a:extLst>
              <a:ext uri="{FF2B5EF4-FFF2-40B4-BE49-F238E27FC236}">
                <a16:creationId xmlns:a16="http://schemas.microsoft.com/office/drawing/2014/main" id="{759ED552-64A9-4D33-BD68-F95D0A4D06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4000" y="1447800"/>
            <a:ext cx="0" cy="50292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3">
            <a:extLst>
              <a:ext uri="{FF2B5EF4-FFF2-40B4-BE49-F238E27FC236}">
                <a16:creationId xmlns:a16="http://schemas.microsoft.com/office/drawing/2014/main" id="{12CE62E7-20DC-49F2-A7FB-3461E0970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05250" y="1600200"/>
            <a:ext cx="1276350" cy="47244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63BF229F-FAD4-442A-A9E4-C952A413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4800598"/>
            <a:ext cx="3409950" cy="838201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200" kern="0"/>
              <a:t>Le superviseur procède à la remesure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E893BE-B9D7-4394-8E32-586003EB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4629150"/>
            <a:ext cx="3143250" cy="971550"/>
          </a:xfrm>
          <a:prstGeom prst="rect">
            <a:avLst/>
          </a:prstGeom>
          <a:noFill/>
          <a:ln w="9525">
            <a:solidFill>
              <a:srgbClr val="666666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en-US" sz="2000" kern="0"/>
              <a:t>Les enquêteurs envoient les données aux superviseurs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E8FDF85-419B-445B-B178-F3D9EC079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600" dirty="0"/>
              <a:t> </a:t>
            </a:r>
            <a:r>
              <a:rPr lang="en-US" altLang="en-US" sz="3600" dirty="0" err="1"/>
              <a:t>Composantes</a:t>
            </a:r>
            <a:r>
              <a:rPr lang="en-US" altLang="en-US" sz="3600" dirty="0"/>
              <a:t> du </a:t>
            </a:r>
            <a:r>
              <a:rPr lang="en-US" altLang="en-US" sz="3600" dirty="0" err="1"/>
              <a:t>système</a:t>
            </a:r>
            <a:r>
              <a:rPr lang="en-US" altLang="en-US" sz="3600" dirty="0"/>
              <a:t> de Bureau Central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271A6A2-9ACC-435E-ADEA-2FAEF4CC89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3434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200" dirty="0"/>
              <a:t>	</a:t>
            </a:r>
            <a:endParaRPr lang="fr-FR" altLang="en-US" sz="18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Application Menu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Recevoir les grappes des superviseurs via internet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Rapports et contrôle de structure par grappe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Exécuter les programmes </a:t>
            </a:r>
            <a:r>
              <a:rPr lang="fr-FR" altLang="en-US" sz="2400" dirty="0" err="1"/>
              <a:t>d’edition</a:t>
            </a:r>
            <a:r>
              <a:rPr lang="fr-FR" altLang="en-US" sz="2400" dirty="0"/>
              <a:t> secondaire par grappe et corriger les erreurs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Exécuter les tableaux de qualité des données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Suivre les travaux de terrain par grappe ou superviseur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Examiner les notes de l’enquêteur par grappe</a:t>
            </a:r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</p:txBody>
      </p:sp>
      <p:pic>
        <p:nvPicPr>
          <p:cNvPr id="43012" name="Picture 5" descr="j0285750">
            <a:extLst>
              <a:ext uri="{FF2B5EF4-FFF2-40B4-BE49-F238E27FC236}">
                <a16:creationId xmlns:a16="http://schemas.microsoft.com/office/drawing/2014/main" id="{A159AE1F-9F66-4A1C-9047-F4D4EFCFC1C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01863"/>
            <a:ext cx="1828800" cy="1117600"/>
          </a:xfrm>
        </p:spPr>
      </p:pic>
      <p:pic>
        <p:nvPicPr>
          <p:cNvPr id="43021" name="Picture 21" descr="MCj04281370000[1]">
            <a:extLst>
              <a:ext uri="{FF2B5EF4-FFF2-40B4-BE49-F238E27FC236}">
                <a16:creationId xmlns:a16="http://schemas.microsoft.com/office/drawing/2014/main" id="{31820861-C40C-4D51-BC6F-DDDB65E70F3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1750" y="1295400"/>
            <a:ext cx="831850" cy="952500"/>
          </a:xfrm>
        </p:spPr>
      </p:pic>
      <p:sp>
        <p:nvSpPr>
          <p:cNvPr id="43013" name="Rectangle 4">
            <a:extLst>
              <a:ext uri="{FF2B5EF4-FFF2-40B4-BE49-F238E27FC236}">
                <a16:creationId xmlns:a16="http://schemas.microsoft.com/office/drawing/2014/main" id="{4BBEE221-853B-42CC-8DAF-064863A8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43014" name="Text Box 10">
            <a:extLst>
              <a:ext uri="{FF2B5EF4-FFF2-40B4-BE49-F238E27FC236}">
                <a16:creationId xmlns:a16="http://schemas.microsoft.com/office/drawing/2014/main" id="{B7FEE7CA-69B3-4910-B81E-C587BF1BD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0980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1</a:t>
            </a:r>
          </a:p>
        </p:txBody>
      </p:sp>
      <p:sp>
        <p:nvSpPr>
          <p:cNvPr id="43015" name="Text Box 11">
            <a:extLst>
              <a:ext uri="{FF2B5EF4-FFF2-40B4-BE49-F238E27FC236}">
                <a16:creationId xmlns:a16="http://schemas.microsoft.com/office/drawing/2014/main" id="{21A12ACD-2196-4F36-86A0-C835BA797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239963"/>
            <a:ext cx="137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2</a:t>
            </a:r>
          </a:p>
        </p:txBody>
      </p:sp>
      <p:sp>
        <p:nvSpPr>
          <p:cNvPr id="43016" name="Text Box 12">
            <a:extLst>
              <a:ext uri="{FF2B5EF4-FFF2-40B4-BE49-F238E27FC236}">
                <a16:creationId xmlns:a16="http://schemas.microsoft.com/office/drawing/2014/main" id="{1B9E2027-FE28-4682-BFCF-756852B3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20980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b="1">
                <a:cs typeface="Arial" panose="020B0604020202020204" pitchFamily="34" charset="0"/>
              </a:rPr>
              <a:t>Supervisor n</a:t>
            </a:r>
          </a:p>
        </p:txBody>
      </p:sp>
      <p:sp>
        <p:nvSpPr>
          <p:cNvPr id="43017" name="Line 13">
            <a:extLst>
              <a:ext uri="{FF2B5EF4-FFF2-40B4-BE49-F238E27FC236}">
                <a16:creationId xmlns:a16="http://schemas.microsoft.com/office/drawing/2014/main" id="{F5A893E4-2DDB-4A2D-AC72-AC203B829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438400"/>
            <a:ext cx="1143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8" name="Line 14">
            <a:extLst>
              <a:ext uri="{FF2B5EF4-FFF2-40B4-BE49-F238E27FC236}">
                <a16:creationId xmlns:a16="http://schemas.microsoft.com/office/drawing/2014/main" id="{99D7BA84-16AB-4B0A-B609-86E3AB4EB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5146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Line 15">
            <a:extLst>
              <a:ext uri="{FF2B5EF4-FFF2-40B4-BE49-F238E27FC236}">
                <a16:creationId xmlns:a16="http://schemas.microsoft.com/office/drawing/2014/main" id="{34D49B5E-D2F7-402E-BA17-ECA0CDD94B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438400"/>
            <a:ext cx="1143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Line 18">
            <a:extLst>
              <a:ext uri="{FF2B5EF4-FFF2-40B4-BE49-F238E27FC236}">
                <a16:creationId xmlns:a16="http://schemas.microsoft.com/office/drawing/2014/main" id="{BFE88DFA-D7CD-4799-AB83-86989D966F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8000" y="2438400"/>
            <a:ext cx="0" cy="1752600"/>
          </a:xfrm>
          <a:prstGeom prst="line">
            <a:avLst/>
          </a:prstGeom>
          <a:noFill/>
          <a:ln w="9525">
            <a:solidFill>
              <a:srgbClr val="E1004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22" name="Picture 22" descr="MCj04281370000[1]">
            <a:extLst>
              <a:ext uri="{FF2B5EF4-FFF2-40B4-BE49-F238E27FC236}">
                <a16:creationId xmlns:a16="http://schemas.microsoft.com/office/drawing/2014/main" id="{B1D260AD-AF44-436D-BF71-B25AB2C6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1295400"/>
            <a:ext cx="83026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3" descr="MCj04281370000[1]">
            <a:extLst>
              <a:ext uri="{FF2B5EF4-FFF2-40B4-BE49-F238E27FC236}">
                <a16:creationId xmlns:a16="http://schemas.microsoft.com/office/drawing/2014/main" id="{F4F9750E-CC8F-4325-9497-E43312C9D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295400"/>
            <a:ext cx="830263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ifssLogo copy.png">
            <a:extLst>
              <a:ext uri="{FF2B5EF4-FFF2-40B4-BE49-F238E27FC236}">
                <a16:creationId xmlns:a16="http://schemas.microsoft.com/office/drawing/2014/main" id="{BA93C888-19F0-4CA4-82EC-8AC8C6F23D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1657" y="3019011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181F-BF0A-4FDB-B201-C650C5B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 err="1"/>
              <a:t>Système</a:t>
            </a:r>
            <a:r>
              <a:rPr lang="en-US" dirty="0"/>
              <a:t> CAPI: </a:t>
            </a:r>
            <a:r>
              <a:rPr lang="en-US" dirty="0" err="1"/>
              <a:t>tâches</a:t>
            </a:r>
            <a:r>
              <a:rPr lang="en-US" dirty="0"/>
              <a:t> et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16BA-D856-4C47-9C55-C4D84EB9AAA9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593765D-5A65-4D93-BC7F-C77CB49AED01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740536078"/>
              </p:ext>
            </p:extLst>
          </p:nvPr>
        </p:nvGraphicFramePr>
        <p:xfrm>
          <a:off x="152400" y="612775"/>
          <a:ext cx="8763000" cy="631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80888611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449684286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r>
                        <a:rPr lang="fr-FR" noProof="0"/>
                        <a:t>Tâche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/>
                        <a:t>Pour cette tâche, il me faut…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17160"/>
                  </a:ext>
                </a:extLst>
              </a:tr>
              <a:tr h="581025">
                <a:tc gridSpan="2">
                  <a:txBody>
                    <a:bodyPr/>
                    <a:lstStyle/>
                    <a:p>
                      <a:pPr algn="ctr"/>
                      <a:r>
                        <a:rPr lang="fr-FR" b="1" noProof="0"/>
                        <a:t>Enquêteur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785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rPr lang="fr-FR" b="1" noProof="0"/>
                        <a:t>Commencer l’interview ménage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/>
                        <a:t>Recevoir l’affectation des ménages de mon superviseur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70624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rPr lang="fr-FR" b="1" noProof="0"/>
                        <a:t>Commencer l’interview individuelle pour un membre de ménage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/>
                        <a:t>Avoir completé et finalisé l’interview ménage  </a:t>
                      </a:r>
                    </a:p>
                    <a:p>
                      <a:r>
                        <a:rPr lang="fr-FR" noProof="0"/>
                        <a:t>OU</a:t>
                      </a:r>
                    </a:p>
                    <a:p>
                      <a:r>
                        <a:rPr lang="fr-FR" noProof="0"/>
                        <a:t>Avoir reçu un ménage “partagé” d’un autre enquêteur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5863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rPr lang="fr-FR" b="1" noProof="0"/>
                        <a:t>Commencer la saisie des questionnaires biomarqueurs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/>
                        <a:t>Avoir completé et finalisé l’interview ménage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160"/>
                  </a:ext>
                </a:extLst>
              </a:tr>
              <a:tr h="581025">
                <a:tc gridSpan="2">
                  <a:txBody>
                    <a:bodyPr/>
                    <a:lstStyle/>
                    <a:p>
                      <a:pPr algn="ctr"/>
                      <a:r>
                        <a:rPr lang="fr-FR" b="1" noProof="0"/>
                        <a:t>Superviseur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0317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rPr lang="fr-FR" b="1" noProof="0"/>
                        <a:t>Sélectionner les enfants pour remesure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/>
                        <a:t>Recevoir biomarqueurs complets et questionnaires ménages de tous les ménages sélectionnés pour taille/poids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117007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rPr lang="fr-FR" b="1" noProof="0" dirty="0"/>
                        <a:t>Fermer la grappe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noProof="0" dirty="0"/>
                        <a:t>Recevoir de la part des enquêteurs tous les questionnaires requis et finalisés pour les ménages, les biomarqueurs et les individus</a:t>
                      </a:r>
                    </a:p>
                    <a:p>
                      <a:r>
                        <a:rPr lang="fr-FR" noProof="0" dirty="0"/>
                        <a:t>recevoir et saisir les questionnaires de remesure</a:t>
                      </a:r>
                    </a:p>
                    <a:p>
                      <a:endParaRPr lang="fr-FR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398339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4DF34D-C2A6-4508-8D2C-39187F4C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23F1A3-EDC1-4652-8C66-9BD9E3FC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33C060-5BCA-4626-BFA8-0F19A0C0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FB123C-9A49-4174-B432-7441A62990F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04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16" descr="A close-up of a tablet&#10;&#10;Description automatically generated with low confidence">
            <a:extLst>
              <a:ext uri="{FF2B5EF4-FFF2-40B4-BE49-F238E27FC236}">
                <a16:creationId xmlns:a16="http://schemas.microsoft.com/office/drawing/2014/main" id="{CA35A49F-070D-428A-8D05-6AE02E63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1038225"/>
            <a:ext cx="27733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D7660F49-9E5A-4413-8515-2C642CE59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16580"/>
            <a:ext cx="8991600" cy="66607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 </a:t>
            </a:r>
            <a:r>
              <a:rPr lang="fr-FR" altLang="en-US" sz="3100" dirty="0"/>
              <a:t>Nouveaux développements – utilisation d'appareils Android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3C060EE-D45E-474E-83F3-7C7FF0B274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2713" y="1371600"/>
            <a:ext cx="4154487" cy="5105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200" dirty="0"/>
              <a:t>	</a:t>
            </a:r>
            <a:endParaRPr lang="fr-FR" altLang="en-US" sz="18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3600" dirty="0"/>
              <a:t>Avantages: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Moindre coût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Les tablettes Windows bon marché disparaissent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Mieux pour le GPS et les photos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Plus facile à utiliser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3200" dirty="0"/>
              <a:t>Inconvénients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Limité à une ou quelques questions par écran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Plus compliqué à programmer</a:t>
            </a:r>
          </a:p>
          <a:p>
            <a:pPr lvl="1" eaLnBrk="1" hangingPunct="1">
              <a:lnSpc>
                <a:spcPct val="80000"/>
              </a:lnSpc>
            </a:pPr>
            <a:endParaRPr lang="fr-FR" altLang="en-US" sz="2400" dirty="0"/>
          </a:p>
          <a:p>
            <a:pPr lvl="1" eaLnBrk="1" hangingPunct="1">
              <a:lnSpc>
                <a:spcPct val="80000"/>
              </a:lnSpc>
            </a:pPr>
            <a:endParaRPr lang="fr-FR" altLang="en-US" sz="1600" dirty="0"/>
          </a:p>
          <a:p>
            <a:pPr lvl="1" eaLnBrk="1" hangingPunct="1">
              <a:lnSpc>
                <a:spcPct val="80000"/>
              </a:lnSpc>
            </a:pPr>
            <a:endParaRPr lang="fr-FR" altLang="en-U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8764AFB7-4F5A-44BB-B110-2F452108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 sz="2400" dirty="0"/>
          </a:p>
        </p:txBody>
      </p:sp>
      <p:pic>
        <p:nvPicPr>
          <p:cNvPr id="44037" name="Picture 8">
            <a:extLst>
              <a:ext uri="{FF2B5EF4-FFF2-40B4-BE49-F238E27FC236}">
                <a16:creationId xmlns:a16="http://schemas.microsoft.com/office/drawing/2014/main" id="{C45D7044-58E5-4973-9D72-A37AB68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1981200"/>
            <a:ext cx="287337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4BB2015-5164-48B2-ACE7-81C1E1CF6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 Nouveaux développements – utilisation de GPS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698A3E7-2EA9-40EF-9FAB-54DB14D8E2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5715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200" dirty="0"/>
              <a:t>	</a:t>
            </a:r>
            <a:endParaRPr lang="fr-FR" altLang="en-US" sz="18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3200" dirty="0"/>
              <a:t>Exiger des enquêteurs qu'ils effectuent une lecture GPS pour chaque interview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3200" dirty="0"/>
              <a:t>Réduire/ décourager le </a:t>
            </a:r>
            <a:r>
              <a:rPr lang="fr-FR" altLang="en-US" sz="3200" dirty="0" err="1"/>
              <a:t>kerbstoning</a:t>
            </a:r>
            <a:r>
              <a:rPr lang="fr-FR" altLang="en-US" sz="3200" dirty="0"/>
              <a:t>/dépassement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3200" dirty="0"/>
              <a:t>Les ménages cochés sont enquêtés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3200" dirty="0"/>
              <a:t>Explorer aussi l'utilisation du GPS pour aider à trouver des ménages</a:t>
            </a:r>
            <a:endParaRPr lang="fr-FR" altLang="en-US" sz="2000" dirty="0"/>
          </a:p>
          <a:p>
            <a:pPr lvl="1" eaLnBrk="1" hangingPunct="1">
              <a:lnSpc>
                <a:spcPct val="80000"/>
              </a:lnSpc>
            </a:pPr>
            <a:endParaRPr lang="fr-FR" altLang="en-US" sz="1600" dirty="0"/>
          </a:p>
          <a:p>
            <a:pPr lvl="1" eaLnBrk="1" hangingPunct="1">
              <a:lnSpc>
                <a:spcPct val="80000"/>
              </a:lnSpc>
            </a:pPr>
            <a:endParaRPr lang="fr-FR" altLang="en-U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D46F86BD-2ADC-44DA-B9AB-73F35B60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 sz="2400" dirty="0"/>
          </a:p>
        </p:txBody>
      </p:sp>
      <p:pic>
        <p:nvPicPr>
          <p:cNvPr id="45061" name="Picture 2">
            <a:extLst>
              <a:ext uri="{FF2B5EF4-FFF2-40B4-BE49-F238E27FC236}">
                <a16:creationId xmlns:a16="http://schemas.microsoft.com/office/drawing/2014/main" id="{7A4CC58E-7ACC-4D9C-B407-B6D4852A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31242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B63414F-FF63-487F-9FDE-649F62363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 Nouveaux développements– </a:t>
            </a:r>
            <a:r>
              <a:rPr lang="fr-FR" altLang="en-US" sz="3600" dirty="0" err="1"/>
              <a:t>utilization</a:t>
            </a:r>
            <a:r>
              <a:rPr lang="fr-FR" altLang="en-US" sz="3600" dirty="0"/>
              <a:t> de photos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C8A0034-5363-4E65-8842-5A11DB1B51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343400" cy="3962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altLang="en-US" sz="1200" dirty="0"/>
              <a:t>	</a:t>
            </a:r>
            <a:endParaRPr lang="fr-FR" altLang="en-US" sz="1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fr-FR" altLang="en-US" sz="3600" dirty="0"/>
              <a:t>Photographier les cartes de vaccination pour permettre de vérifier les données saisies par rapport aux photos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fr-FR" altLang="en-US" sz="3600" dirty="0"/>
              <a:t>Ne sera pas utilisé pour cette enquête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fr-FR" altLang="en-US" sz="1600" dirty="0"/>
          </a:p>
          <a:p>
            <a:pPr lvl="1" eaLnBrk="1" hangingPunct="1">
              <a:lnSpc>
                <a:spcPct val="80000"/>
              </a:lnSpc>
              <a:defRPr/>
            </a:pPr>
            <a:endParaRPr lang="fr-FR" altLang="en-US" sz="16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fr-FR" altLang="en-US" sz="2400" dirty="0"/>
          </a:p>
          <a:p>
            <a:pPr eaLnBrk="1" hangingPunct="1">
              <a:lnSpc>
                <a:spcPct val="80000"/>
              </a:lnSpc>
              <a:defRPr/>
            </a:pPr>
            <a:endParaRPr lang="fr-FR" altLang="en-US" sz="1200" dirty="0"/>
          </a:p>
          <a:p>
            <a:pPr eaLnBrk="1" hangingPunct="1">
              <a:lnSpc>
                <a:spcPct val="80000"/>
              </a:lnSpc>
              <a:defRPr/>
            </a:pPr>
            <a:endParaRPr lang="fr-FR" altLang="en-US" sz="1200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1E513906-48F9-414E-A3F6-9B7B616D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 sz="2400" dirty="0"/>
          </a:p>
        </p:txBody>
      </p:sp>
      <p:pic>
        <p:nvPicPr>
          <p:cNvPr id="46085" name="Picture 7">
            <a:extLst>
              <a:ext uri="{FF2B5EF4-FFF2-40B4-BE49-F238E27FC236}">
                <a16:creationId xmlns:a16="http://schemas.microsoft.com/office/drawing/2014/main" id="{607540FD-469B-48EC-B488-869A0E90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287463"/>
            <a:ext cx="2514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9">
            <a:extLst>
              <a:ext uri="{FF2B5EF4-FFF2-40B4-BE49-F238E27FC236}">
                <a16:creationId xmlns:a16="http://schemas.microsoft.com/office/drawing/2014/main" id="{CDD718DC-4FCA-4C16-9D84-E57145FA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4427538"/>
            <a:ext cx="2989263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91BB5F0-4C69-4F0D-B659-E9F452438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FR" altLang="en-US" sz="3600" dirty="0"/>
              <a:t>Nouveaux développements – </a:t>
            </a:r>
            <a:r>
              <a:rPr lang="fr-FR" altLang="en-US" sz="3600" dirty="0" err="1"/>
              <a:t>SyncCloud</a:t>
            </a:r>
            <a:endParaRPr lang="fr-FR" altLang="en-US" sz="3600" dirty="0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E15D81E-62A1-4B95-874A-EC974942B7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495800" cy="5486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200" dirty="0"/>
              <a:t>	</a:t>
            </a:r>
            <a:endParaRPr lang="fr-FR" altLang="en-US" sz="18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Système de transfert de données basé sur le cloud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Fournit une analyse de pointe des données en temps réel sur le terrain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Indicateurs de qualité des données de terrain disponibles en ligne accessibles par navigateur/smartphone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De puissantes applications futuristes telles que la cartographie des indicateurs de qualité des données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Sera utilisé pour le CMIS 2022</a:t>
            </a:r>
          </a:p>
          <a:p>
            <a:pPr eaLnBrk="1" hangingPunct="1">
              <a:lnSpc>
                <a:spcPct val="80000"/>
              </a:lnSpc>
            </a:pPr>
            <a:endParaRPr lang="fr-FR" altLang="en-US" dirty="0"/>
          </a:p>
          <a:p>
            <a:pPr lvl="1" eaLnBrk="1" hangingPunct="1">
              <a:lnSpc>
                <a:spcPct val="80000"/>
              </a:lnSpc>
            </a:pPr>
            <a:endParaRPr lang="fr-FR" alt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fr-FR" altLang="en-US" sz="100" dirty="0"/>
              <a:t>- </a:t>
            </a:r>
          </a:p>
          <a:p>
            <a:pPr lvl="1" eaLnBrk="1" hangingPunct="1">
              <a:lnSpc>
                <a:spcPct val="80000"/>
              </a:lnSpc>
            </a:pPr>
            <a:endParaRPr lang="fr-FR" altLang="en-US" sz="100" dirty="0"/>
          </a:p>
          <a:p>
            <a:pPr lvl="1" eaLnBrk="1" hangingPunct="1">
              <a:lnSpc>
                <a:spcPct val="80000"/>
              </a:lnSpc>
            </a:pPr>
            <a:endParaRPr lang="fr-FR" altLang="en-U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  <a:p>
            <a:pPr eaLnBrk="1" hangingPunct="1">
              <a:lnSpc>
                <a:spcPct val="80000"/>
              </a:lnSpc>
            </a:pPr>
            <a:endParaRPr lang="fr-FR" altLang="en-US" sz="1200" dirty="0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A89E6A15-B99B-429A-AC76-C44F82C0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362200"/>
            <a:ext cx="3770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 sz="2400" dirty="0"/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6DB9E654-E7DF-4B49-BDFC-FFA1D210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454150"/>
            <a:ext cx="43180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7">
            <a:extLst>
              <a:ext uri="{FF2B5EF4-FFF2-40B4-BE49-F238E27FC236}">
                <a16:creationId xmlns:a16="http://schemas.microsoft.com/office/drawing/2014/main" id="{C8DBAD15-9B8B-41B8-B275-01B1FB85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3968750"/>
            <a:ext cx="415766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Plans de la formation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029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altLang="en-US" sz="2800" dirty="0"/>
              <a:t>Commencer un Questionnaire Femme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Pratique de saisie d’un questionnaire femme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Démontrer et pratiquer la saisie dans CAPI de :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Historique de grossesses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Calendrier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Carnets de vaccination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Section de nutrition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Continuer la pratique avec le Questionnaire Femme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 lvl="1">
              <a:lnSpc>
                <a:spcPct val="80000"/>
              </a:lnSpc>
            </a:pPr>
            <a:endParaRPr lang="en-US" altLang="en-US" sz="2400" dirty="0"/>
          </a:p>
          <a:p>
            <a:pPr marL="454025" lvl="1" indent="0">
              <a:lnSpc>
                <a:spcPct val="80000"/>
              </a:lnSpc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213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Plans de la formation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029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altLang="en-US" sz="2800" dirty="0"/>
              <a:t>Questionnaire sur les biomarqueurs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Réparation des données/modification des </a:t>
            </a:r>
            <a:r>
              <a:rPr lang="fr-FR" altLang="en-US" sz="2800" dirty="0" err="1"/>
              <a:t>ids</a:t>
            </a:r>
            <a:endParaRPr lang="fr-FR" altLang="en-US" sz="2800" dirty="0"/>
          </a:p>
          <a:p>
            <a:pPr>
              <a:lnSpc>
                <a:spcPct val="80000"/>
              </a:lnSpc>
            </a:pPr>
            <a:r>
              <a:rPr lang="fr-FR" altLang="en-US" sz="2800" dirty="0"/>
              <a:t>Remesure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Sélection des enfants pour Remesure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Saisie des données de Remesure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Fermeture de la grappe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Enseignements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 lvl="1">
              <a:lnSpc>
                <a:spcPct val="80000"/>
              </a:lnSpc>
            </a:pPr>
            <a:endParaRPr lang="en-US" altLang="en-US" sz="2400" dirty="0"/>
          </a:p>
          <a:p>
            <a:pPr marL="454025" lvl="1" indent="0">
              <a:lnSpc>
                <a:spcPct val="80000"/>
              </a:lnSpc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078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err="1"/>
              <a:t>Exercice</a:t>
            </a:r>
            <a:r>
              <a:rPr lang="en-US" altLang="en-US" dirty="0"/>
              <a:t> avec mini-</a:t>
            </a:r>
            <a:r>
              <a:rPr lang="en-US" altLang="en-US" dirty="0" err="1"/>
              <a:t>grappe</a:t>
            </a:r>
            <a:endParaRPr lang="en-US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029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altLang="en-US" sz="2800" dirty="0"/>
              <a:t>Pratique avec mini-grappe </a:t>
            </a:r>
          </a:p>
          <a:p>
            <a:pPr lvl="1">
              <a:lnSpc>
                <a:spcPct val="80000"/>
              </a:lnSpc>
            </a:pPr>
            <a:r>
              <a:rPr lang="fr-FR" altLang="en-US" sz="2800" dirty="0"/>
              <a:t> Commencer pour finir avec une petite grappe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Fermeture de grappe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Re-interviews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Dépannage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Conclure</a:t>
            </a:r>
          </a:p>
          <a:p>
            <a:pPr lvl="1">
              <a:lnSpc>
                <a:spcPct val="80000"/>
              </a:lnSpc>
            </a:pPr>
            <a:endParaRPr lang="fr-FR" altLang="en-US" sz="2400" dirty="0"/>
          </a:p>
          <a:p>
            <a:pPr marL="454025" lvl="1" indent="0">
              <a:lnSpc>
                <a:spcPct val="80000"/>
              </a:lnSpc>
              <a:buNone/>
            </a:pPr>
            <a:endParaRPr lang="fr-F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353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Gestion du </a:t>
            </a:r>
            <a:r>
              <a:rPr lang="en-US" altLang="en-US" dirty="0" err="1"/>
              <a:t>groupe</a:t>
            </a:r>
            <a:r>
              <a:rPr lang="en-US" altLang="en-US" dirty="0"/>
              <a:t>/salle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458200" cy="6019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altLang="en-US" sz="2800" dirty="0"/>
              <a:t>Veuillez annoncer qui vous êtes lorsque vous prenez la parole afin que nous sachions qui vous êtes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Si vous avez une question lors d'une présentation, veuillez lever la main ou poster une question dans le chat, les facilitateurs s’occuperont du chat 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Pour gagner du temps, nous pouvons mettre certaines discussions dans le « Parking lot » 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Pour éviter des perturbations, veuillez éteindre vos microphones lorsque vous n’avez pas la parole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Ne soyez pas offensé si l'hôte coupe votre microphone 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Veuillez revenir rapidement après les pauses et commencer les sessions</a:t>
            </a:r>
          </a:p>
          <a:p>
            <a:pPr>
              <a:lnSpc>
                <a:spcPct val="80000"/>
              </a:lnSpc>
            </a:pPr>
            <a:r>
              <a:rPr lang="fr-FR" altLang="en-US" sz="2800" dirty="0"/>
              <a:t>Gestionnaires de salle, veuillez annoncer le retour de pause</a:t>
            </a:r>
          </a:p>
          <a:p>
            <a:pPr lvl="1">
              <a:lnSpc>
                <a:spcPct val="80000"/>
              </a:lnSpc>
            </a:pPr>
            <a:endParaRPr lang="fr-FR" altLang="en-US" sz="2400" dirty="0"/>
          </a:p>
          <a:p>
            <a:pPr marL="454025" lvl="1" indent="0">
              <a:lnSpc>
                <a:spcPct val="80000"/>
              </a:lnSpc>
              <a:buNone/>
            </a:pPr>
            <a:endParaRPr lang="fr-F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40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914400" y="977898"/>
            <a:ext cx="6934200" cy="13842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800" dirty="0"/>
              <a:t>Introduction au </a:t>
            </a:r>
            <a:r>
              <a:rPr lang="en-US" altLang="en-US" sz="4800" dirty="0" err="1"/>
              <a:t>système</a:t>
            </a:r>
            <a:r>
              <a:rPr lang="en-US" altLang="en-US" sz="4800" dirty="0"/>
              <a:t> CAPI de </a:t>
            </a:r>
            <a:r>
              <a:rPr lang="en-US" altLang="en-US" sz="4800" dirty="0" err="1"/>
              <a:t>l’EDS</a:t>
            </a:r>
            <a:endParaRPr lang="en-US" altLang="en-US" sz="4000" dirty="0"/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7848600" y="588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7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6DA55CE-327C-45A2-9B9A-CAD120B6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98" y="374151"/>
            <a:ext cx="7772400" cy="381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Le </a:t>
            </a:r>
            <a:r>
              <a:rPr lang="en-US" altLang="en-US" dirty="0" err="1"/>
              <a:t>système</a:t>
            </a:r>
            <a:r>
              <a:rPr lang="en-US" altLang="en-US" dirty="0"/>
              <a:t> CAPI de </a:t>
            </a:r>
            <a:r>
              <a:rPr lang="en-US" altLang="en-US" dirty="0" err="1"/>
              <a:t>l’EDS</a:t>
            </a:r>
            <a:r>
              <a:rPr lang="en-US" altLang="en-US" dirty="0"/>
              <a:t>	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881688-AED4-4A3B-9DE9-CE27DA8503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0292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CAPI – Computer </a:t>
            </a:r>
            <a:r>
              <a:rPr lang="fr-FR" altLang="en-US" sz="2400" dirty="0" err="1"/>
              <a:t>Assisted</a:t>
            </a:r>
            <a:r>
              <a:rPr lang="fr-FR" altLang="en-US" sz="2400" dirty="0"/>
              <a:t> </a:t>
            </a:r>
            <a:r>
              <a:rPr lang="fr-FR" altLang="en-US" sz="2400" dirty="0" err="1"/>
              <a:t>Personal</a:t>
            </a:r>
            <a:r>
              <a:rPr lang="fr-FR" altLang="en-US" sz="2400" dirty="0"/>
              <a:t> Interview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Ce système a été développé dans le but d’aider les enquêteurs, les superviseurs et le bureau central à collecter, superviser et assurer le suivi des opérations de terrain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Fait en </a:t>
            </a:r>
            <a:r>
              <a:rPr lang="fr-FR" altLang="en-US" sz="2400" dirty="0" err="1"/>
              <a:t>CSPro</a:t>
            </a:r>
            <a:r>
              <a:rPr lang="fr-FR" altLang="en-US" sz="2400" dirty="0"/>
              <a:t> avec quelques utilitaires écrits en C# et HTML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Utilise l’internet pour transférer les données au bureau central </a:t>
            </a:r>
          </a:p>
          <a:p>
            <a:pPr lvl="1">
              <a:lnSpc>
                <a:spcPct val="80000"/>
              </a:lnSpc>
            </a:pPr>
            <a:r>
              <a:rPr lang="fr-FR" altLang="en-US" sz="1600" dirty="0"/>
              <a:t>Internet File Streaming System (</a:t>
            </a:r>
            <a:r>
              <a:rPr lang="fr-FR" altLang="en-US" sz="1600" dirty="0" err="1"/>
              <a:t>SyncCloud</a:t>
            </a:r>
            <a:r>
              <a:rPr lang="fr-FR" altLang="en-US" sz="1600" dirty="0"/>
              <a:t>)</a:t>
            </a:r>
          </a:p>
          <a:p>
            <a:pPr lvl="1">
              <a:lnSpc>
                <a:spcPct val="80000"/>
              </a:lnSpc>
            </a:pPr>
            <a:r>
              <a:rPr lang="fr-FR" altLang="en-US" sz="1600" dirty="0" err="1"/>
              <a:t>SyncCloud</a:t>
            </a:r>
            <a:endParaRPr lang="fr-FR" altLang="en-US" sz="1600" dirty="0"/>
          </a:p>
          <a:p>
            <a:pPr lvl="1">
              <a:lnSpc>
                <a:spcPct val="80000"/>
              </a:lnSpc>
            </a:pPr>
            <a:r>
              <a:rPr lang="fr-FR" altLang="en-US" sz="1600" dirty="0" err="1"/>
              <a:t>CSWeb</a:t>
            </a:r>
            <a:endParaRPr lang="fr-FR" altLang="en-US" sz="1400" dirty="0"/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Utilise Bluetooth pour le partage des données parmi les membres d’une équipe de terrain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sz="2400" dirty="0"/>
              <a:t>Trois modules/sous-systèmes définis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Collecte de données par les enquêteurs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Suivi par les superviseurs des données collectées</a:t>
            </a:r>
          </a:p>
          <a:p>
            <a:pPr lvl="1" eaLnBrk="1" hangingPunct="1">
              <a:lnSpc>
                <a:spcPct val="80000"/>
              </a:lnSpc>
            </a:pPr>
            <a:r>
              <a:rPr lang="fr-FR" altLang="en-US" sz="2400" dirty="0"/>
              <a:t>Bureau Central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6">
            <a:extLst>
              <a:ext uri="{FF2B5EF4-FFF2-40B4-BE49-F238E27FC236}">
                <a16:creationId xmlns:a16="http://schemas.microsoft.com/office/drawing/2014/main" id="{E07F7AA9-14C8-496F-8144-E6A611C1C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914400"/>
            <a:ext cx="60960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E7226B80-21FC-4856-8C60-F48716B13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914400"/>
            <a:ext cx="22860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9" name="Line 22">
            <a:extLst>
              <a:ext uri="{FF2B5EF4-FFF2-40B4-BE49-F238E27FC236}">
                <a16:creationId xmlns:a16="http://schemas.microsoft.com/office/drawing/2014/main" id="{4393175A-0543-46C9-821C-85D63873F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914400"/>
            <a:ext cx="3810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0" name="Line 23">
            <a:extLst>
              <a:ext uri="{FF2B5EF4-FFF2-40B4-BE49-F238E27FC236}">
                <a16:creationId xmlns:a16="http://schemas.microsoft.com/office/drawing/2014/main" id="{A1C6464D-D9C4-40B8-ABE8-9C550A16E3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914400"/>
            <a:ext cx="6096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17AE1B2A-251F-4F3A-BD4C-8A513F4CE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365760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EF102767-2072-4CC0-A2D5-9A260FF600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3657600"/>
            <a:ext cx="1219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49DEE480-6F3B-4B68-B389-F7EAE6F24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352800"/>
            <a:ext cx="99060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600" dirty="0"/>
              <a:t>Reports/Ecran</a:t>
            </a:r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3D681088-890A-46E9-BCFE-01E732DB8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50292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5" name="Line 29">
            <a:extLst>
              <a:ext uri="{FF2B5EF4-FFF2-40B4-BE49-F238E27FC236}">
                <a16:creationId xmlns:a16="http://schemas.microsoft.com/office/drawing/2014/main" id="{2C3054BC-D260-41D9-9934-2A1FDA8EE4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6750" y="5126038"/>
            <a:ext cx="358775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6" name="Line 30">
            <a:extLst>
              <a:ext uri="{FF2B5EF4-FFF2-40B4-BE49-F238E27FC236}">
                <a16:creationId xmlns:a16="http://schemas.microsoft.com/office/drawing/2014/main" id="{08EC0778-B12B-4BD5-A1BD-D2D7430945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86050" y="5205413"/>
            <a:ext cx="571500" cy="495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7" name="Line 32">
            <a:extLst>
              <a:ext uri="{FF2B5EF4-FFF2-40B4-BE49-F238E27FC236}">
                <a16:creationId xmlns:a16="http://schemas.microsoft.com/office/drawing/2014/main" id="{38EA1A59-D739-40C8-878D-6C87DF02F6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4400" y="914400"/>
            <a:ext cx="609600" cy="198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8" name="Line 34">
            <a:extLst>
              <a:ext uri="{FF2B5EF4-FFF2-40B4-BE49-F238E27FC236}">
                <a16:creationId xmlns:a16="http://schemas.microsoft.com/office/drawing/2014/main" id="{6AC6ABCD-5A47-4AE2-B45E-FD10A3BF5E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8825" y="5214938"/>
            <a:ext cx="384175" cy="4238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9" name="Line 35">
            <a:extLst>
              <a:ext uri="{FF2B5EF4-FFF2-40B4-BE49-F238E27FC236}">
                <a16:creationId xmlns:a16="http://schemas.microsoft.com/office/drawing/2014/main" id="{9687ABB8-1A04-4EA5-AF61-6DD4931DB8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00700" y="4114800"/>
            <a:ext cx="4191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0" name="Text Box 36">
            <a:extLst>
              <a:ext uri="{FF2B5EF4-FFF2-40B4-BE49-F238E27FC236}">
                <a16:creationId xmlns:a16="http://schemas.microsoft.com/office/drawing/2014/main" id="{25B702BD-C319-4188-B528-632C5900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800" b="1" dirty="0"/>
              <a:t>Système Enquêteur/</a:t>
            </a:r>
            <a:r>
              <a:rPr lang="fr-FR" altLang="en-US" sz="1800" b="1" dirty="0" err="1"/>
              <a:t>trice</a:t>
            </a:r>
            <a:endParaRPr lang="fr-FR" altLang="en-US" sz="1800" b="1" dirty="0"/>
          </a:p>
        </p:txBody>
      </p:sp>
      <p:sp>
        <p:nvSpPr>
          <p:cNvPr id="21" name="Text Box 37">
            <a:extLst>
              <a:ext uri="{FF2B5EF4-FFF2-40B4-BE49-F238E27FC236}">
                <a16:creationId xmlns:a16="http://schemas.microsoft.com/office/drawing/2014/main" id="{44B35DAC-8372-4954-9D82-F20326E9E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965010"/>
            <a:ext cx="1600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800" b="1" dirty="0"/>
              <a:t>Système Superviseur</a:t>
            </a:r>
          </a:p>
        </p:txBody>
      </p:sp>
      <p:sp>
        <p:nvSpPr>
          <p:cNvPr id="22" name="Text Box 40">
            <a:extLst>
              <a:ext uri="{FF2B5EF4-FFF2-40B4-BE49-F238E27FC236}">
                <a16:creationId xmlns:a16="http://schemas.microsoft.com/office/drawing/2014/main" id="{9330B7F4-F6F7-4793-A784-52D4FDB54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dirty="0">
                <a:solidFill>
                  <a:schemeClr val="bg1"/>
                </a:solidFill>
              </a:rPr>
              <a:t>Int 2</a:t>
            </a:r>
          </a:p>
        </p:txBody>
      </p:sp>
      <p:sp>
        <p:nvSpPr>
          <p:cNvPr id="23" name="Text Box 45">
            <a:extLst>
              <a:ext uri="{FF2B5EF4-FFF2-40B4-BE49-F238E27FC236}">
                <a16:creationId xmlns:a16="http://schemas.microsoft.com/office/drawing/2014/main" id="{B079ECA7-07F8-4360-896C-FA1FFCBAD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810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dirty="0">
                <a:solidFill>
                  <a:schemeClr val="bg1"/>
                </a:solidFill>
              </a:rPr>
              <a:t>Int 5</a:t>
            </a:r>
          </a:p>
        </p:txBody>
      </p:sp>
      <p:sp>
        <p:nvSpPr>
          <p:cNvPr id="24" name="Text Box 46">
            <a:extLst>
              <a:ext uri="{FF2B5EF4-FFF2-40B4-BE49-F238E27FC236}">
                <a16:creationId xmlns:a16="http://schemas.microsoft.com/office/drawing/2014/main" id="{51098871-778E-4BBD-9443-01920EDD1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86200"/>
            <a:ext cx="1295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b="1" dirty="0"/>
              <a:t>Superviseur</a:t>
            </a:r>
          </a:p>
        </p:txBody>
      </p:sp>
      <p:sp>
        <p:nvSpPr>
          <p:cNvPr id="25" name="Text Box 47">
            <a:extLst>
              <a:ext uri="{FF2B5EF4-FFF2-40B4-BE49-F238E27FC236}">
                <a16:creationId xmlns:a16="http://schemas.microsoft.com/office/drawing/2014/main" id="{BAB68B5C-5653-4371-9F42-71FC630A0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8862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b="1" dirty="0" err="1"/>
              <a:t>Supervisor</a:t>
            </a:r>
            <a:endParaRPr lang="fr-FR" altLang="en-US" sz="1400" b="1" dirty="0"/>
          </a:p>
        </p:txBody>
      </p:sp>
      <p:sp>
        <p:nvSpPr>
          <p:cNvPr id="26" name="Line 52">
            <a:extLst>
              <a:ext uri="{FF2B5EF4-FFF2-40B4-BE49-F238E27FC236}">
                <a16:creationId xmlns:a16="http://schemas.microsoft.com/office/drawing/2014/main" id="{F2C712F7-9D3F-439C-AE41-E0222D4D7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8825" y="60071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7" name="Line 55">
            <a:extLst>
              <a:ext uri="{FF2B5EF4-FFF2-40B4-BE49-F238E27FC236}">
                <a16:creationId xmlns:a16="http://schemas.microsoft.com/office/drawing/2014/main" id="{F96BBC96-158E-4D59-84CC-0E7C79A51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19600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8" name="Text Box 56">
            <a:extLst>
              <a:ext uri="{FF2B5EF4-FFF2-40B4-BE49-F238E27FC236}">
                <a16:creationId xmlns:a16="http://schemas.microsoft.com/office/drawing/2014/main" id="{1036EF58-9869-4926-810A-A12126F07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25780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800" b="1" dirty="0"/>
              <a:t>Système Bureau central</a:t>
            </a:r>
          </a:p>
        </p:txBody>
      </p:sp>
      <p:sp>
        <p:nvSpPr>
          <p:cNvPr id="29" name="Line 57">
            <a:extLst>
              <a:ext uri="{FF2B5EF4-FFF2-40B4-BE49-F238E27FC236}">
                <a16:creationId xmlns:a16="http://schemas.microsoft.com/office/drawing/2014/main" id="{B32CEAC5-BF5D-4B73-99E5-3D8A8D061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9800"/>
            <a:ext cx="9296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30" name="Picture 15" descr="j0205462">
            <a:extLst>
              <a:ext uri="{FF2B5EF4-FFF2-40B4-BE49-F238E27FC236}">
                <a16:creationId xmlns:a16="http://schemas.microsoft.com/office/drawing/2014/main" id="{8FC743D1-ED65-477A-9590-793CCC610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5033963"/>
            <a:ext cx="14478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31">
            <a:extLst>
              <a:ext uri="{FF2B5EF4-FFF2-40B4-BE49-F238E27FC236}">
                <a16:creationId xmlns:a16="http://schemas.microsoft.com/office/drawing/2014/main" id="{AC2C13FF-04B4-4A21-8D68-EC00FE597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05413"/>
            <a:ext cx="15621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sz="1600" dirty="0"/>
              <a:t>Transfert de données et mises à jour</a:t>
            </a:r>
            <a:endParaRPr lang="fr-FR" altLang="en-US" sz="1600" dirty="0"/>
          </a:p>
        </p:txBody>
      </p:sp>
      <p:sp>
        <p:nvSpPr>
          <p:cNvPr id="32" name="Text Box 53">
            <a:extLst>
              <a:ext uri="{FF2B5EF4-FFF2-40B4-BE49-F238E27FC236}">
                <a16:creationId xmlns:a16="http://schemas.microsoft.com/office/drawing/2014/main" id="{C4E65904-8135-46F1-AC93-76C3E53A0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6149975"/>
            <a:ext cx="1143000" cy="336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600" dirty="0"/>
              <a:t>Rapports</a:t>
            </a:r>
          </a:p>
        </p:txBody>
      </p:sp>
      <p:pic>
        <p:nvPicPr>
          <p:cNvPr id="33" name="Picture 68" descr="MCj02374280000[1]">
            <a:extLst>
              <a:ext uri="{FF2B5EF4-FFF2-40B4-BE49-F238E27FC236}">
                <a16:creationId xmlns:a16="http://schemas.microsoft.com/office/drawing/2014/main" id="{CC904E5E-65CA-47C7-B5F5-CBC0207BA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462588"/>
            <a:ext cx="603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669E1D56-4420-4CA8-86F5-659FAE11E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400800"/>
            <a:ext cx="1676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en-US" sz="1400" b="1" dirty="0"/>
              <a:t>Bureau central</a:t>
            </a:r>
          </a:p>
        </p:txBody>
      </p:sp>
      <p:pic>
        <p:nvPicPr>
          <p:cNvPr id="35" name="Picture 77" descr="MCj02517490000[1]">
            <a:extLst>
              <a:ext uri="{FF2B5EF4-FFF2-40B4-BE49-F238E27FC236}">
                <a16:creationId xmlns:a16="http://schemas.microsoft.com/office/drawing/2014/main" id="{E63CB407-03CA-44E4-BFAC-6083F011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7620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8">
            <a:extLst>
              <a:ext uri="{FF2B5EF4-FFF2-40B4-BE49-F238E27FC236}">
                <a16:creationId xmlns:a16="http://schemas.microsoft.com/office/drawing/2014/main" id="{5B5E823D-D24E-4099-92B5-E641507F7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49" y="569913"/>
            <a:ext cx="1466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1200" b="1" dirty="0"/>
              <a:t>Réparation / mises à jour</a:t>
            </a:r>
            <a:endParaRPr lang="fr-FR" altLang="en-US" sz="1200" b="1" dirty="0"/>
          </a:p>
        </p:txBody>
      </p:sp>
      <p:sp>
        <p:nvSpPr>
          <p:cNvPr id="37" name="Line 80">
            <a:extLst>
              <a:ext uri="{FF2B5EF4-FFF2-40B4-BE49-F238E27FC236}">
                <a16:creationId xmlns:a16="http://schemas.microsoft.com/office/drawing/2014/main" id="{BFD6927E-1621-42F9-A28B-1C72C74B7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76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8" name="Line 81">
            <a:extLst>
              <a:ext uri="{FF2B5EF4-FFF2-40B4-BE49-F238E27FC236}">
                <a16:creationId xmlns:a16="http://schemas.microsoft.com/office/drawing/2014/main" id="{E911E717-0307-45F1-B9DF-C2FFBFD35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7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9" name="Line 82">
            <a:extLst>
              <a:ext uri="{FF2B5EF4-FFF2-40B4-BE49-F238E27FC236}">
                <a16:creationId xmlns:a16="http://schemas.microsoft.com/office/drawing/2014/main" id="{7BB28810-9675-4C81-AF7E-3A57279CF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0" name="Line 83">
            <a:extLst>
              <a:ext uri="{FF2B5EF4-FFF2-40B4-BE49-F238E27FC236}">
                <a16:creationId xmlns:a16="http://schemas.microsoft.com/office/drawing/2014/main" id="{17182DE2-E00A-495E-BC7F-07F8A5824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6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1" name="Line 84">
            <a:extLst>
              <a:ext uri="{FF2B5EF4-FFF2-40B4-BE49-F238E27FC236}">
                <a16:creationId xmlns:a16="http://schemas.microsoft.com/office/drawing/2014/main" id="{2BE80AA4-9B05-4486-A72E-AD6A4347B2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4191000"/>
            <a:ext cx="381000" cy="342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2" name="Line 85">
            <a:extLst>
              <a:ext uri="{FF2B5EF4-FFF2-40B4-BE49-F238E27FC236}">
                <a16:creationId xmlns:a16="http://schemas.microsoft.com/office/drawing/2014/main" id="{48ED6B29-3D94-4A10-A68F-BCAFFF7EA4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914400"/>
            <a:ext cx="228600" cy="1905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3" name="Line 88">
            <a:extLst>
              <a:ext uri="{FF2B5EF4-FFF2-40B4-BE49-F238E27FC236}">
                <a16:creationId xmlns:a16="http://schemas.microsoft.com/office/drawing/2014/main" id="{77E71C36-FF6B-4631-BC8D-C6A67B36FA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990600"/>
            <a:ext cx="381000" cy="1828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4" name="Line 89">
            <a:extLst>
              <a:ext uri="{FF2B5EF4-FFF2-40B4-BE49-F238E27FC236}">
                <a16:creationId xmlns:a16="http://schemas.microsoft.com/office/drawing/2014/main" id="{6F8BA436-4F30-4A45-B0E2-5459A4791B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914400"/>
            <a:ext cx="609600" cy="1905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5" name="Text Box 91">
            <a:extLst>
              <a:ext uri="{FF2B5EF4-FFF2-40B4-BE49-F238E27FC236}">
                <a16:creationId xmlns:a16="http://schemas.microsoft.com/office/drawing/2014/main" id="{99357772-97AA-4CF6-A1C7-6E4C0E0F9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411069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fr-FR" sz="1200" b="1" dirty="0"/>
              <a:t>Mises à jour/Partage de données &amp; Transfert au superviseur</a:t>
            </a:r>
            <a:endParaRPr lang="fr-FR" altLang="en-US" sz="1200" b="1" dirty="0"/>
          </a:p>
        </p:txBody>
      </p:sp>
      <p:sp>
        <p:nvSpPr>
          <p:cNvPr id="46" name="Line 92">
            <a:extLst>
              <a:ext uri="{FF2B5EF4-FFF2-40B4-BE49-F238E27FC236}">
                <a16:creationId xmlns:a16="http://schemas.microsoft.com/office/drawing/2014/main" id="{1FE8D8F9-2D06-4257-9A23-02CA488384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1833563"/>
            <a:ext cx="9144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7" name="Line 97">
            <a:extLst>
              <a:ext uri="{FF2B5EF4-FFF2-40B4-BE49-F238E27FC236}">
                <a16:creationId xmlns:a16="http://schemas.microsoft.com/office/drawing/2014/main" id="{B9978FF5-5FC9-42B2-B16A-2B08B08574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0913" y="1828800"/>
            <a:ext cx="1049337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48" name="Picture 276" descr="MCj04281370000[1]">
            <a:extLst>
              <a:ext uri="{FF2B5EF4-FFF2-40B4-BE49-F238E27FC236}">
                <a16:creationId xmlns:a16="http://schemas.microsoft.com/office/drawing/2014/main" id="{763C3E14-0DEE-4C20-B009-B3BAADC2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5600"/>
            <a:ext cx="9048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77" descr="MCj04281370000[1]">
            <a:extLst>
              <a:ext uri="{FF2B5EF4-FFF2-40B4-BE49-F238E27FC236}">
                <a16:creationId xmlns:a16="http://schemas.microsoft.com/office/drawing/2014/main" id="{5AADD93F-B718-422E-AB0A-97702B02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95600"/>
            <a:ext cx="9048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Line 278">
            <a:extLst>
              <a:ext uri="{FF2B5EF4-FFF2-40B4-BE49-F238E27FC236}">
                <a16:creationId xmlns:a16="http://schemas.microsoft.com/office/drawing/2014/main" id="{527C2F1A-B1F3-40F8-B3FB-E997510FDB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33600" y="457200"/>
            <a:ext cx="12192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51" name="Line 279">
            <a:extLst>
              <a:ext uri="{FF2B5EF4-FFF2-40B4-BE49-F238E27FC236}">
                <a16:creationId xmlns:a16="http://schemas.microsoft.com/office/drawing/2014/main" id="{AB9C6B2C-B919-433F-8B0E-141CC783C4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457200"/>
            <a:ext cx="1295400" cy="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52" name="Picture 3">
            <a:extLst>
              <a:ext uri="{FF2B5EF4-FFF2-40B4-BE49-F238E27FC236}">
                <a16:creationId xmlns:a16="http://schemas.microsoft.com/office/drawing/2014/main" id="{50963B4A-FE96-4FC2-A5B9-CEE9DDDB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228600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3">
            <a:extLst>
              <a:ext uri="{FF2B5EF4-FFF2-40B4-BE49-F238E27FC236}">
                <a16:creationId xmlns:a16="http://schemas.microsoft.com/office/drawing/2014/main" id="{4C90E0BE-3EB5-4F90-BDAB-5B9140DF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290512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9C0DCC35-4001-4E41-9865-297DAF10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500" y="251046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6BEA9145-9EB7-4DB1-AFB4-B44B3C92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304800"/>
            <a:ext cx="10668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Picture 60" descr="ifssLogo copy.png">
            <a:extLst>
              <a:ext uri="{FF2B5EF4-FFF2-40B4-BE49-F238E27FC236}">
                <a16:creationId xmlns:a16="http://schemas.microsoft.com/office/drawing/2014/main" id="{881725D5-9CC4-4A8C-9110-03BBA50BB77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8452" y="4533900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Line 28">
            <a:extLst>
              <a:ext uri="{FF2B5EF4-FFF2-40B4-BE49-F238E27FC236}">
                <a16:creationId xmlns:a16="http://schemas.microsoft.com/office/drawing/2014/main" id="{1883EDCF-045F-472D-88CD-289D1A6DA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0700" y="4141788"/>
            <a:ext cx="342900" cy="354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58" name="Picture 62" descr="ifssLogo copy.png">
            <a:extLst>
              <a:ext uri="{FF2B5EF4-FFF2-40B4-BE49-F238E27FC236}">
                <a16:creationId xmlns:a16="http://schemas.microsoft.com/office/drawing/2014/main" id="{6EEDBD18-53A3-4BF4-9D03-B20C568E83A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6800" y="4495800"/>
            <a:ext cx="693311" cy="591378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9" name="Line 29">
            <a:extLst>
              <a:ext uri="{FF2B5EF4-FFF2-40B4-BE49-F238E27FC236}">
                <a16:creationId xmlns:a16="http://schemas.microsoft.com/office/drawing/2014/main" id="{AC264407-D8DA-4C09-9E4E-5ECC282F24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0213" y="4114800"/>
            <a:ext cx="342900" cy="336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pic>
        <p:nvPicPr>
          <p:cNvPr id="60" name="Picture 2" descr="http://aux4.iconpedia.net/uploads/909512227.png">
            <a:extLst>
              <a:ext uri="{FF2B5EF4-FFF2-40B4-BE49-F238E27FC236}">
                <a16:creationId xmlns:a16="http://schemas.microsoft.com/office/drawing/2014/main" id="{DA75D8B8-6DEC-47EA-99E7-59C582341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74800"/>
            <a:ext cx="442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http://aux4.iconpedia.net/uploads/909512227.png">
            <a:extLst>
              <a:ext uri="{FF2B5EF4-FFF2-40B4-BE49-F238E27FC236}">
                <a16:creationId xmlns:a16="http://schemas.microsoft.com/office/drawing/2014/main" id="{36FF5DE8-3BF1-4099-84F6-C3DA3F2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549400"/>
            <a:ext cx="4429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90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002F6C"/>
      </a:dk2>
      <a:lt2>
        <a:srgbClr val="BA0C2F"/>
      </a:lt2>
      <a:accent1>
        <a:srgbClr val="002F6C"/>
      </a:accent1>
      <a:accent2>
        <a:srgbClr val="BA0C2F"/>
      </a:accent2>
      <a:accent3>
        <a:srgbClr val="6C6463"/>
      </a:accent3>
      <a:accent4>
        <a:srgbClr val="000000"/>
      </a:accent4>
      <a:accent5>
        <a:srgbClr val="CFCDC9"/>
      </a:accent5>
      <a:accent6>
        <a:srgbClr val="0067B9"/>
      </a:accent6>
      <a:hlink>
        <a:srgbClr val="6C6463"/>
      </a:hlink>
      <a:folHlink>
        <a:srgbClr val="CFCDC9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E0BC70FB04E14C8ED45C26FF73C393" ma:contentTypeVersion="537" ma:contentTypeDescription="Create a new document." ma:contentTypeScope="" ma:versionID="56ef05e91298091bd0032303818eb56f">
  <xsd:schema xmlns:xsd="http://www.w3.org/2001/XMLSchema" xmlns:xs="http://www.w3.org/2001/XMLSchema" xmlns:p="http://schemas.microsoft.com/office/2006/metadata/properties" xmlns:ns2="d16efad5-0601-4cf0-b7c2-89968258c777" xmlns:ns3="d58a30a2-7d65-49ea-9133-261ce59728b8" targetNamespace="http://schemas.microsoft.com/office/2006/metadata/properties" ma:root="true" ma:fieldsID="9d116479b8783fc41734a29f84eb5fe7" ns2:_="" ns3:_="">
    <xsd:import namespace="d16efad5-0601-4cf0-b7c2-89968258c777"/>
    <xsd:import namespace="d58a30a2-7d65-49ea-9133-261ce59728b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efad5-0601-4cf0-b7c2-89968258c77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8a30a2-7d65-49ea-9133-261ce59728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6efad5-0601-4cf0-b7c2-89968258c777">VMX3MACP777Z-1201013908-6525</_dlc_DocId>
    <_dlc_DocIdUrl xmlns="d16efad5-0601-4cf0-b7c2-89968258c777">
      <Url>https://icfonline.sharepoint.com/sites/ihd-dhs/Standard8/_layouts/15/DocIdRedir.aspx?ID=VMX3MACP777Z-1201013908-6525</Url>
      <Description>VMX3MACP777Z-1201013908-6525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6CFF583-51A4-4A10-95A2-3F037F39BB20}"/>
</file>

<file path=customXml/itemProps2.xml><?xml version="1.0" encoding="utf-8"?>
<ds:datastoreItem xmlns:ds="http://schemas.openxmlformats.org/officeDocument/2006/customXml" ds:itemID="{D302A235-46C4-4D7D-9675-28D1E85E9131}">
  <ds:schemaRefs>
    <ds:schemaRef ds:uri="http://schemas.microsoft.com/office/2006/metadata/properties"/>
    <ds:schemaRef ds:uri="http://schemas.microsoft.com/office/infopath/2007/PartnerControls"/>
    <ds:schemaRef ds:uri="d16efad5-0601-4cf0-b7c2-89968258c777"/>
  </ds:schemaRefs>
</ds:datastoreItem>
</file>

<file path=customXml/itemProps3.xml><?xml version="1.0" encoding="utf-8"?>
<ds:datastoreItem xmlns:ds="http://schemas.openxmlformats.org/officeDocument/2006/customXml" ds:itemID="{F8671B93-BD54-456D-A602-DFEEF8F9DFE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271DD35-DE36-4236-843B-3B18E50F497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16956</TotalTime>
  <Words>1462</Words>
  <Application>Microsoft Office PowerPoint</Application>
  <PresentationFormat>Affichage à l'écran (4:3)</PresentationFormat>
  <Paragraphs>276</Paragraphs>
  <Slides>26</Slides>
  <Notes>16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Gill Sans MT</vt:lpstr>
      <vt:lpstr>Times</vt:lpstr>
      <vt:lpstr>Wingdings</vt:lpstr>
      <vt:lpstr>Office Theme</vt:lpstr>
      <vt:lpstr>Cameroun MIS 2022  Formation des Formateurs   Bienvenue!</vt:lpstr>
      <vt:lpstr>Plans de la formation</vt:lpstr>
      <vt:lpstr>Plans de la formation</vt:lpstr>
      <vt:lpstr>Plans de la formation</vt:lpstr>
      <vt:lpstr>Exercice avec mini-grappe</vt:lpstr>
      <vt:lpstr>Gestion du groupe/salle</vt:lpstr>
      <vt:lpstr>Introduction au système CAPI de l’EDS</vt:lpstr>
      <vt:lpstr>Le système CAPI de l’EDS </vt:lpstr>
      <vt:lpstr>Présentation PowerPoint</vt:lpstr>
      <vt:lpstr>Fichiers de prise en charge de CAPI</vt:lpstr>
      <vt:lpstr>Fichiers de prise en charge de CAPI</vt:lpstr>
      <vt:lpstr>Grappes</vt:lpstr>
      <vt:lpstr>Fichiers de prise en charge de CAPI</vt:lpstr>
      <vt:lpstr>Ménages sélectionnés des grappes</vt:lpstr>
      <vt:lpstr>Fichiers de prise en charge de CAPI</vt:lpstr>
      <vt:lpstr> Personnel des travaux de terrain </vt:lpstr>
      <vt:lpstr>Les composantes du système CAPI</vt:lpstr>
      <vt:lpstr>Composantes du système enquêteur</vt:lpstr>
      <vt:lpstr>Composantes du système superviseur</vt:lpstr>
      <vt:lpstr>Flux du travail de terrain</vt:lpstr>
      <vt:lpstr> Composantes du système de Bureau Central</vt:lpstr>
      <vt:lpstr>Système CAPI: tâches et permissions</vt:lpstr>
      <vt:lpstr> Nouveaux développements – utilisation d'appareils Android</vt:lpstr>
      <vt:lpstr> Nouveaux développements – utilisation de GPS</vt:lpstr>
      <vt:lpstr> Nouveaux développements– utilization de photos</vt:lpstr>
      <vt:lpstr>Nouveaux développements – SyncCloud</vt:lpstr>
    </vt:vector>
  </TitlesOfParts>
  <Company>JDG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 Studio</dc:creator>
  <cp:lastModifiedBy>Harouna KOCHE</cp:lastModifiedBy>
  <cp:revision>607</cp:revision>
  <cp:lastPrinted>2004-09-30T16:41:33Z</cp:lastPrinted>
  <dcterms:created xsi:type="dcterms:W3CDTF">2004-09-17T20:07:42Z</dcterms:created>
  <dcterms:modified xsi:type="dcterms:W3CDTF">2022-04-11T13:17:25Z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0x010100A9E0BC70FB04E14C8ED45C26FF73C393</vt:lpwstr>
  </property>
  <property fmtid="{D5CDD505-2E9C-101B-9397-08002B2CF9AE}" pid="3" name="_dlc_DocIdItemGuid">
    <vt:lpwstr>06446125-d98f-4878-a02e-e98f86002e19</vt:lpwstr>
  </property>
</Properties>
</file>